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78" r:id="rId3"/>
    <p:sldId id="280" r:id="rId4"/>
    <p:sldId id="279" r:id="rId5"/>
    <p:sldId id="283" r:id="rId6"/>
    <p:sldId id="284" r:id="rId7"/>
    <p:sldId id="285" r:id="rId8"/>
    <p:sldId id="286" r:id="rId9"/>
    <p:sldId id="266" r:id="rId10"/>
    <p:sldId id="271" r:id="rId11"/>
    <p:sldId id="272" r:id="rId12"/>
    <p:sldId id="273" r:id="rId13"/>
    <p:sldId id="274" r:id="rId14"/>
    <p:sldId id="275" r:id="rId15"/>
    <p:sldId id="276" r:id="rId16"/>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Candara" panose="020E0502030303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ndara" panose="020E0502030303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ndara" panose="020E0502030303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ndara" panose="020E0502030303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ndara" panose="020E0502030303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ndara" panose="020E0502030303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ndara" panose="020E0502030303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ndara" panose="020E0502030303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ndara" panose="020E0502030303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7"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p:nvSpPr>
            <p:cNvPr id="9"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useBgFill="1">
          <p:nvSpPr>
            <p:cNvPr id="10" name="Freeform 10"/>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11" name="Date Placeholder 3"/>
          <p:cNvSpPr>
            <a:spLocks noGrp="1"/>
          </p:cNvSpPr>
          <p:nvPr>
            <p:ph type="dt" sz="half" idx="10"/>
          </p:nvPr>
        </p:nvSpPr>
        <p:spPr/>
        <p:txBody>
          <a:bodyPr/>
          <a:lstStyle>
            <a:lvl1pPr>
              <a:defRPr/>
            </a:lvl1pPr>
          </a:lstStyle>
          <a:p>
            <a:pPr>
              <a:defRPr/>
            </a:pPr>
            <a:fld id="{1FB6DD92-5657-4E34-B094-391E11438A86}" type="datetimeFigureOut">
              <a:rPr lang="sl-SI"/>
              <a:pPr>
                <a:defRPr/>
              </a:pPr>
              <a:t>24. 01. 2022</a:t>
            </a:fld>
            <a:endParaRPr lang="sl-SI"/>
          </a:p>
        </p:txBody>
      </p:sp>
      <p:sp>
        <p:nvSpPr>
          <p:cNvPr id="12" name="Footer Placeholder 4"/>
          <p:cNvSpPr>
            <a:spLocks noGrp="1"/>
          </p:cNvSpPr>
          <p:nvPr>
            <p:ph type="ftr" sz="quarter" idx="11"/>
          </p:nvPr>
        </p:nvSpPr>
        <p:spPr/>
        <p:txBody>
          <a:bodyPr/>
          <a:lstStyle>
            <a:lvl1pPr>
              <a:defRPr/>
            </a:lvl1pPr>
          </a:lstStyle>
          <a:p>
            <a:pPr>
              <a:defRPr/>
            </a:pPr>
            <a:endParaRPr lang="sl-SI"/>
          </a:p>
        </p:txBody>
      </p:sp>
      <p:sp>
        <p:nvSpPr>
          <p:cNvPr id="13" name="Slide Number Placeholder 5"/>
          <p:cNvSpPr>
            <a:spLocks noGrp="1"/>
          </p:cNvSpPr>
          <p:nvPr>
            <p:ph type="sldNum" sz="quarter" idx="12"/>
          </p:nvPr>
        </p:nvSpPr>
        <p:spPr/>
        <p:txBody>
          <a:bodyPr/>
          <a:lstStyle>
            <a:lvl1pPr>
              <a:defRPr/>
            </a:lvl1pPr>
          </a:lstStyle>
          <a:p>
            <a:fld id="{A99CCC30-59C9-4CFF-8960-83D2C97911F2}" type="slidenum">
              <a:rPr lang="sl-SI" altLang="sl-SI"/>
              <a:pPr/>
              <a:t>‹#›</a:t>
            </a:fld>
            <a:endParaRPr lang="sl-SI" altLang="sl-SI"/>
          </a:p>
        </p:txBody>
      </p:sp>
    </p:spTree>
    <p:extLst>
      <p:ext uri="{BB962C8B-B14F-4D97-AF65-F5344CB8AC3E}">
        <p14:creationId xmlns:p14="http://schemas.microsoft.com/office/powerpoint/2010/main" val="3088481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lvl1pPr>
              <a:defRPr/>
            </a:lvl1pPr>
          </a:lstStyle>
          <a:p>
            <a:pPr>
              <a:defRPr/>
            </a:pPr>
            <a:fld id="{546FF60F-B39F-46FC-9421-C248A83B0CE1}" type="datetimeFigureOut">
              <a:rPr lang="sl-SI"/>
              <a:pPr>
                <a:defRPr/>
              </a:pPr>
              <a:t>24. 01. 2022</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fld id="{6B79690D-615F-439B-8BBF-F3D189FF81F6}" type="slidenum">
              <a:rPr lang="sl-SI" altLang="sl-SI"/>
              <a:pPr/>
              <a:t>‹#›</a:t>
            </a:fld>
            <a:endParaRPr lang="sl-SI" altLang="sl-SI"/>
          </a:p>
        </p:txBody>
      </p:sp>
    </p:spTree>
    <p:extLst>
      <p:ext uri="{BB962C8B-B14F-4D97-AF65-F5344CB8AC3E}">
        <p14:creationId xmlns:p14="http://schemas.microsoft.com/office/powerpoint/2010/main" val="2723470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7"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p:nvSpPr>
            <p:cNvPr id="9"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useBgFill="1">
          <p:nvSpPr>
            <p:cNvPr id="10" name="Freeform 19"/>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sl-SI" smtClean="0"/>
              <a:t>Uredite slog naslova matrice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1" name="Date Placeholder 3"/>
          <p:cNvSpPr>
            <a:spLocks noGrp="1"/>
          </p:cNvSpPr>
          <p:nvPr>
            <p:ph type="dt" sz="half" idx="10"/>
          </p:nvPr>
        </p:nvSpPr>
        <p:spPr/>
        <p:txBody>
          <a:bodyPr/>
          <a:lstStyle>
            <a:lvl1pPr>
              <a:defRPr/>
            </a:lvl1pPr>
          </a:lstStyle>
          <a:p>
            <a:pPr>
              <a:defRPr/>
            </a:pPr>
            <a:fld id="{6BD09F4F-0FD5-468C-A572-187151C40424}" type="datetimeFigureOut">
              <a:rPr lang="sl-SI"/>
              <a:pPr>
                <a:defRPr/>
              </a:pPr>
              <a:t>24. 01. 2022</a:t>
            </a:fld>
            <a:endParaRPr lang="sl-SI"/>
          </a:p>
        </p:txBody>
      </p:sp>
      <p:sp>
        <p:nvSpPr>
          <p:cNvPr id="12" name="Footer Placeholder 4"/>
          <p:cNvSpPr>
            <a:spLocks noGrp="1"/>
          </p:cNvSpPr>
          <p:nvPr>
            <p:ph type="ftr" sz="quarter" idx="11"/>
          </p:nvPr>
        </p:nvSpPr>
        <p:spPr/>
        <p:txBody>
          <a:bodyPr/>
          <a:lstStyle>
            <a:lvl1pPr>
              <a:defRPr/>
            </a:lvl1pPr>
          </a:lstStyle>
          <a:p>
            <a:pPr>
              <a:defRPr/>
            </a:pPr>
            <a:endParaRPr lang="sl-SI"/>
          </a:p>
        </p:txBody>
      </p:sp>
      <p:sp>
        <p:nvSpPr>
          <p:cNvPr id="13" name="Slide Number Placeholder 5"/>
          <p:cNvSpPr>
            <a:spLocks noGrp="1"/>
          </p:cNvSpPr>
          <p:nvPr>
            <p:ph type="sldNum" sz="quarter" idx="12"/>
          </p:nvPr>
        </p:nvSpPr>
        <p:spPr/>
        <p:txBody>
          <a:bodyPr/>
          <a:lstStyle>
            <a:lvl1pPr>
              <a:defRPr/>
            </a:lvl1pPr>
          </a:lstStyle>
          <a:p>
            <a:fld id="{8B03A6F9-E9CA-4EF3-B629-B369E1DD2B80}" type="slidenum">
              <a:rPr lang="sl-SI" altLang="sl-SI"/>
              <a:pPr/>
              <a:t>‹#›</a:t>
            </a:fld>
            <a:endParaRPr lang="sl-SI" altLang="sl-SI"/>
          </a:p>
        </p:txBody>
      </p:sp>
    </p:spTree>
    <p:extLst>
      <p:ext uri="{BB962C8B-B14F-4D97-AF65-F5344CB8AC3E}">
        <p14:creationId xmlns:p14="http://schemas.microsoft.com/office/powerpoint/2010/main" val="122075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7" name="Title 6"/>
          <p:cNvSpPr>
            <a:spLocks noGrp="1"/>
          </p:cNvSpPr>
          <p:nvPr>
            <p:ph type="title"/>
          </p:nvPr>
        </p:nvSpPr>
        <p:spPr/>
        <p:txBody>
          <a:bodyPr/>
          <a:lstStyle/>
          <a:p>
            <a:r>
              <a:rPr lang="sl-SI" smtClean="0"/>
              <a:t>Uredite slog naslova matrice</a:t>
            </a:r>
            <a:endParaRPr lang="en-US"/>
          </a:p>
        </p:txBody>
      </p:sp>
      <p:sp>
        <p:nvSpPr>
          <p:cNvPr id="4" name="Date Placeholder 3"/>
          <p:cNvSpPr>
            <a:spLocks noGrp="1"/>
          </p:cNvSpPr>
          <p:nvPr>
            <p:ph type="dt" sz="half" idx="10"/>
          </p:nvPr>
        </p:nvSpPr>
        <p:spPr/>
        <p:txBody>
          <a:bodyPr/>
          <a:lstStyle>
            <a:lvl1pPr>
              <a:defRPr/>
            </a:lvl1pPr>
          </a:lstStyle>
          <a:p>
            <a:pPr>
              <a:defRPr/>
            </a:pPr>
            <a:fld id="{078802AE-C452-46AB-8C01-11285B2CF2D1}" type="datetimeFigureOut">
              <a:rPr lang="sl-SI"/>
              <a:pPr>
                <a:defRPr/>
              </a:pPr>
              <a:t>24. 01. 2022</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fld id="{C2B72D3C-CE9E-4F87-9D17-09B4F60F2745}" type="slidenum">
              <a:rPr lang="sl-SI" altLang="sl-SI"/>
              <a:pPr/>
              <a:t>‹#›</a:t>
            </a:fld>
            <a:endParaRPr lang="sl-SI" altLang="sl-SI"/>
          </a:p>
        </p:txBody>
      </p:sp>
    </p:spTree>
    <p:extLst>
      <p:ext uri="{BB962C8B-B14F-4D97-AF65-F5344CB8AC3E}">
        <p14:creationId xmlns:p14="http://schemas.microsoft.com/office/powerpoint/2010/main" val="1716188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 name="Freeform 18"/>
          <p:cNvSpPr>
            <a:spLocks/>
          </p:cNvSpPr>
          <p:nvPr/>
        </p:nvSpPr>
        <p:spPr bwMode="hidden">
          <a:xfrm>
            <a:off x="2619375" y="4075113"/>
            <a:ext cx="5545138" cy="850900"/>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7" name="Freeform 22"/>
          <p:cNvSpPr>
            <a:spLocks/>
          </p:cNvSpPr>
          <p:nvPr/>
        </p:nvSpPr>
        <p:spPr bwMode="hidden">
          <a:xfrm>
            <a:off x="2828925" y="4087813"/>
            <a:ext cx="5467350" cy="77470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p:nvSpPr>
          <p:cNvPr id="8" name="Freeform 26"/>
          <p:cNvSpPr>
            <a:spLocks/>
          </p:cNvSpPr>
          <p:nvPr/>
        </p:nvSpPr>
        <p:spPr bwMode="hidden">
          <a:xfrm>
            <a:off x="5610225" y="4073525"/>
            <a:ext cx="3306763" cy="652463"/>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useBgFill="1">
        <p:nvSpPr>
          <p:cNvPr id="9" name="Freeform 10"/>
          <p:cNvSpPr>
            <a:spLocks/>
          </p:cNvSpPr>
          <p:nvPr/>
        </p:nvSpPr>
        <p:spPr bwMode="hidden">
          <a:xfrm>
            <a:off x="211138" y="4059238"/>
            <a:ext cx="8723312" cy="1328737"/>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10" name="Date Placeholder 3"/>
          <p:cNvSpPr>
            <a:spLocks noGrp="1"/>
          </p:cNvSpPr>
          <p:nvPr>
            <p:ph type="dt" sz="half" idx="10"/>
          </p:nvPr>
        </p:nvSpPr>
        <p:spPr/>
        <p:txBody>
          <a:bodyPr/>
          <a:lstStyle>
            <a:lvl1pPr>
              <a:defRPr/>
            </a:lvl1pPr>
          </a:lstStyle>
          <a:p>
            <a:pPr>
              <a:defRPr/>
            </a:pPr>
            <a:fld id="{FF16897E-B387-4040-996F-2D69154F6066}" type="datetimeFigureOut">
              <a:rPr lang="sl-SI"/>
              <a:pPr>
                <a:defRPr/>
              </a:pPr>
              <a:t>24. 01. 2022</a:t>
            </a:fld>
            <a:endParaRPr lang="sl-SI"/>
          </a:p>
        </p:txBody>
      </p:sp>
      <p:sp>
        <p:nvSpPr>
          <p:cNvPr id="11" name="Footer Placeholder 4"/>
          <p:cNvSpPr>
            <a:spLocks noGrp="1"/>
          </p:cNvSpPr>
          <p:nvPr>
            <p:ph type="ftr" sz="quarter" idx="11"/>
          </p:nvPr>
        </p:nvSpPr>
        <p:spPr/>
        <p:txBody>
          <a:bodyPr/>
          <a:lstStyle>
            <a:lvl1pPr>
              <a:defRPr/>
            </a:lvl1pPr>
          </a:lstStyle>
          <a:p>
            <a:pPr>
              <a:defRPr/>
            </a:pPr>
            <a:endParaRPr lang="sl-SI"/>
          </a:p>
        </p:txBody>
      </p:sp>
      <p:sp>
        <p:nvSpPr>
          <p:cNvPr id="12" name="Slide Number Placeholder 5"/>
          <p:cNvSpPr>
            <a:spLocks noGrp="1"/>
          </p:cNvSpPr>
          <p:nvPr>
            <p:ph type="sldNum" sz="quarter" idx="12"/>
          </p:nvPr>
        </p:nvSpPr>
        <p:spPr/>
        <p:txBody>
          <a:bodyPr/>
          <a:lstStyle>
            <a:lvl1pPr>
              <a:defRPr/>
            </a:lvl1pPr>
          </a:lstStyle>
          <a:p>
            <a:fld id="{0FD054E2-03D1-4CD9-88F1-C8A95C4A7CDD}" type="slidenum">
              <a:rPr lang="sl-SI" altLang="sl-SI"/>
              <a:pPr/>
              <a:t>‹#›</a:t>
            </a:fld>
            <a:endParaRPr lang="sl-SI" altLang="sl-SI"/>
          </a:p>
        </p:txBody>
      </p:sp>
    </p:spTree>
    <p:extLst>
      <p:ext uri="{BB962C8B-B14F-4D97-AF65-F5344CB8AC3E}">
        <p14:creationId xmlns:p14="http://schemas.microsoft.com/office/powerpoint/2010/main" val="1035116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Date Placeholder 3"/>
          <p:cNvSpPr>
            <a:spLocks noGrp="1"/>
          </p:cNvSpPr>
          <p:nvPr>
            <p:ph type="dt" sz="half" idx="15"/>
          </p:nvPr>
        </p:nvSpPr>
        <p:spPr/>
        <p:txBody>
          <a:bodyPr/>
          <a:lstStyle>
            <a:lvl1pPr>
              <a:defRPr/>
            </a:lvl1pPr>
          </a:lstStyle>
          <a:p>
            <a:pPr>
              <a:defRPr/>
            </a:pPr>
            <a:fld id="{F3CC7738-ECFD-4D18-BD48-DA03925FE58A}" type="datetimeFigureOut">
              <a:rPr lang="sl-SI"/>
              <a:pPr>
                <a:defRPr/>
              </a:pPr>
              <a:t>24. 01. 2022</a:t>
            </a:fld>
            <a:endParaRPr lang="sl-SI"/>
          </a:p>
        </p:txBody>
      </p:sp>
      <p:sp>
        <p:nvSpPr>
          <p:cNvPr id="6" name="Footer Placeholder 4"/>
          <p:cNvSpPr>
            <a:spLocks noGrp="1"/>
          </p:cNvSpPr>
          <p:nvPr>
            <p:ph type="ftr" sz="quarter" idx="16"/>
          </p:nvPr>
        </p:nvSpPr>
        <p:spPr/>
        <p:txBody>
          <a:bodyPr/>
          <a:lstStyle>
            <a:lvl1pPr>
              <a:defRPr/>
            </a:lvl1pPr>
          </a:lstStyle>
          <a:p>
            <a:pPr>
              <a:defRPr/>
            </a:pPr>
            <a:endParaRPr lang="sl-SI"/>
          </a:p>
        </p:txBody>
      </p:sp>
      <p:sp>
        <p:nvSpPr>
          <p:cNvPr id="7" name="Slide Number Placeholder 5"/>
          <p:cNvSpPr>
            <a:spLocks noGrp="1"/>
          </p:cNvSpPr>
          <p:nvPr>
            <p:ph type="sldNum" sz="quarter" idx="17"/>
          </p:nvPr>
        </p:nvSpPr>
        <p:spPr/>
        <p:txBody>
          <a:bodyPr/>
          <a:lstStyle>
            <a:lvl1pPr>
              <a:defRPr/>
            </a:lvl1pPr>
          </a:lstStyle>
          <a:p>
            <a:fld id="{1CA3AFC8-8FA8-4D5D-9B93-B1E3A9AB7730}" type="slidenum">
              <a:rPr lang="sl-SI" altLang="sl-SI"/>
              <a:pPr/>
              <a:t>‹#›</a:t>
            </a:fld>
            <a:endParaRPr lang="sl-SI" altLang="sl-SI"/>
          </a:p>
        </p:txBody>
      </p:sp>
    </p:spTree>
    <p:extLst>
      <p:ext uri="{BB962C8B-B14F-4D97-AF65-F5344CB8AC3E}">
        <p14:creationId xmlns:p14="http://schemas.microsoft.com/office/powerpoint/2010/main" val="177063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3"/>
          <p:cNvSpPr>
            <a:spLocks noGrp="1"/>
          </p:cNvSpPr>
          <p:nvPr>
            <p:ph type="dt" sz="half" idx="10"/>
          </p:nvPr>
        </p:nvSpPr>
        <p:spPr/>
        <p:txBody>
          <a:bodyPr/>
          <a:lstStyle>
            <a:lvl1pPr>
              <a:defRPr/>
            </a:lvl1pPr>
          </a:lstStyle>
          <a:p>
            <a:pPr>
              <a:defRPr/>
            </a:pPr>
            <a:fld id="{33C9B224-589F-4182-90A4-82D27B83B087}" type="datetimeFigureOut">
              <a:rPr lang="sl-SI"/>
              <a:pPr>
                <a:defRPr/>
              </a:pPr>
              <a:t>24. 01. 2022</a:t>
            </a:fld>
            <a:endParaRPr lang="sl-SI"/>
          </a:p>
        </p:txBody>
      </p:sp>
      <p:sp>
        <p:nvSpPr>
          <p:cNvPr id="8" name="Footer Placeholder 4"/>
          <p:cNvSpPr>
            <a:spLocks noGrp="1"/>
          </p:cNvSpPr>
          <p:nvPr>
            <p:ph type="ftr" sz="quarter" idx="11"/>
          </p:nvPr>
        </p:nvSpPr>
        <p:spPr/>
        <p:txBody>
          <a:bodyPr/>
          <a:lstStyle>
            <a:lvl1pPr>
              <a:defRPr/>
            </a:lvl1pPr>
          </a:lstStyle>
          <a:p>
            <a:pPr>
              <a:defRPr/>
            </a:pPr>
            <a:endParaRPr lang="sl-SI"/>
          </a:p>
        </p:txBody>
      </p:sp>
      <p:sp>
        <p:nvSpPr>
          <p:cNvPr id="9" name="Slide Number Placeholder 5"/>
          <p:cNvSpPr>
            <a:spLocks noGrp="1"/>
          </p:cNvSpPr>
          <p:nvPr>
            <p:ph type="sldNum" sz="quarter" idx="12"/>
          </p:nvPr>
        </p:nvSpPr>
        <p:spPr/>
        <p:txBody>
          <a:bodyPr/>
          <a:lstStyle>
            <a:lvl1pPr>
              <a:defRPr/>
            </a:lvl1pPr>
          </a:lstStyle>
          <a:p>
            <a:fld id="{4C7F0F54-B5C3-4C97-B602-27CF66D7AEBF}" type="slidenum">
              <a:rPr lang="sl-SI" altLang="sl-SI"/>
              <a:pPr/>
              <a:t>‹#›</a:t>
            </a:fld>
            <a:endParaRPr lang="sl-SI" altLang="sl-SI"/>
          </a:p>
        </p:txBody>
      </p:sp>
    </p:spTree>
    <p:extLst>
      <p:ext uri="{BB962C8B-B14F-4D97-AF65-F5344CB8AC3E}">
        <p14:creationId xmlns:p14="http://schemas.microsoft.com/office/powerpoint/2010/main" val="1528694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Date Placeholder 3"/>
          <p:cNvSpPr>
            <a:spLocks noGrp="1"/>
          </p:cNvSpPr>
          <p:nvPr>
            <p:ph type="dt" sz="half" idx="10"/>
          </p:nvPr>
        </p:nvSpPr>
        <p:spPr/>
        <p:txBody>
          <a:bodyPr/>
          <a:lstStyle>
            <a:lvl1pPr>
              <a:defRPr/>
            </a:lvl1pPr>
          </a:lstStyle>
          <a:p>
            <a:pPr>
              <a:defRPr/>
            </a:pPr>
            <a:fld id="{167341E3-F723-4AEA-8FCA-E94B79FB3CD2}" type="datetimeFigureOut">
              <a:rPr lang="sl-SI"/>
              <a:pPr>
                <a:defRPr/>
              </a:pPr>
              <a:t>24. 01. 2022</a:t>
            </a:fld>
            <a:endParaRPr lang="sl-SI"/>
          </a:p>
        </p:txBody>
      </p:sp>
      <p:sp>
        <p:nvSpPr>
          <p:cNvPr id="4" name="Footer Placeholder 4"/>
          <p:cNvSpPr>
            <a:spLocks noGrp="1"/>
          </p:cNvSpPr>
          <p:nvPr>
            <p:ph type="ftr" sz="quarter" idx="11"/>
          </p:nvPr>
        </p:nvSpPr>
        <p:spPr/>
        <p:txBody>
          <a:bodyPr/>
          <a:lstStyle>
            <a:lvl1pPr>
              <a:defRPr/>
            </a:lvl1pPr>
          </a:lstStyle>
          <a:p>
            <a:pPr>
              <a:defRPr/>
            </a:pPr>
            <a:endParaRPr lang="sl-SI"/>
          </a:p>
        </p:txBody>
      </p:sp>
      <p:sp>
        <p:nvSpPr>
          <p:cNvPr id="5" name="Slide Number Placeholder 5"/>
          <p:cNvSpPr>
            <a:spLocks noGrp="1"/>
          </p:cNvSpPr>
          <p:nvPr>
            <p:ph type="sldNum" sz="quarter" idx="12"/>
          </p:nvPr>
        </p:nvSpPr>
        <p:spPr/>
        <p:txBody>
          <a:bodyPr/>
          <a:lstStyle>
            <a:lvl1pPr>
              <a:defRPr/>
            </a:lvl1pPr>
          </a:lstStyle>
          <a:p>
            <a:fld id="{5BEE406D-99B5-4827-8EB1-671E8440BDB1}" type="slidenum">
              <a:rPr lang="sl-SI" altLang="sl-SI"/>
              <a:pPr/>
              <a:t>‹#›</a:t>
            </a:fld>
            <a:endParaRPr lang="sl-SI" altLang="sl-SI"/>
          </a:p>
        </p:txBody>
      </p:sp>
    </p:spTree>
    <p:extLst>
      <p:ext uri="{BB962C8B-B14F-4D97-AF65-F5344CB8AC3E}">
        <p14:creationId xmlns:p14="http://schemas.microsoft.com/office/powerpoint/2010/main" val="26573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p:nvSpPr>
            <p:cNvPr id="7"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useBgFill="1">
          <p:nvSpPr>
            <p:cNvPr id="8" name="Freeform 10"/>
            <p:cNvSpPr>
              <a:spLocks/>
            </p:cNvSpPr>
            <p:nvPr/>
          </p:nvSpPr>
          <p:spPr bwMode="hidden">
            <a:xfrm>
              <a:off x="-3905251" y="4294188"/>
              <a:ext cx="13027839"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9" name="Date Placeholder 1"/>
          <p:cNvSpPr>
            <a:spLocks noGrp="1"/>
          </p:cNvSpPr>
          <p:nvPr>
            <p:ph type="dt" sz="half" idx="10"/>
          </p:nvPr>
        </p:nvSpPr>
        <p:spPr/>
        <p:txBody>
          <a:bodyPr/>
          <a:lstStyle>
            <a:lvl1pPr>
              <a:defRPr/>
            </a:lvl1pPr>
          </a:lstStyle>
          <a:p>
            <a:pPr>
              <a:defRPr/>
            </a:pPr>
            <a:fld id="{AE39626A-0962-4A03-A9AE-99B0205514B0}" type="datetimeFigureOut">
              <a:rPr lang="sl-SI"/>
              <a:pPr>
                <a:defRPr/>
              </a:pPr>
              <a:t>24. 01. 2022</a:t>
            </a:fld>
            <a:endParaRPr lang="sl-SI"/>
          </a:p>
        </p:txBody>
      </p:sp>
      <p:sp>
        <p:nvSpPr>
          <p:cNvPr id="10" name="Footer Placeholder 2"/>
          <p:cNvSpPr>
            <a:spLocks noGrp="1"/>
          </p:cNvSpPr>
          <p:nvPr>
            <p:ph type="ftr" sz="quarter" idx="11"/>
          </p:nvPr>
        </p:nvSpPr>
        <p:spPr/>
        <p:txBody>
          <a:bodyPr/>
          <a:lstStyle>
            <a:lvl1pPr>
              <a:defRPr/>
            </a:lvl1pPr>
          </a:lstStyle>
          <a:p>
            <a:pPr>
              <a:defRPr/>
            </a:pPr>
            <a:endParaRPr lang="sl-SI"/>
          </a:p>
        </p:txBody>
      </p:sp>
      <p:sp>
        <p:nvSpPr>
          <p:cNvPr id="11" name="Slide Number Placeholder 3"/>
          <p:cNvSpPr>
            <a:spLocks noGrp="1"/>
          </p:cNvSpPr>
          <p:nvPr>
            <p:ph type="sldNum" sz="quarter" idx="12"/>
          </p:nvPr>
        </p:nvSpPr>
        <p:spPr/>
        <p:txBody>
          <a:bodyPr/>
          <a:lstStyle>
            <a:lvl1pPr>
              <a:defRPr/>
            </a:lvl1pPr>
          </a:lstStyle>
          <a:p>
            <a:fld id="{0E8B0230-DABD-4F2A-9871-85EF5BA831C2}" type="slidenum">
              <a:rPr lang="sl-SI" altLang="sl-SI"/>
              <a:pPr/>
              <a:t>‹#›</a:t>
            </a:fld>
            <a:endParaRPr lang="sl-SI" altLang="sl-SI"/>
          </a:p>
        </p:txBody>
      </p:sp>
    </p:spTree>
    <p:extLst>
      <p:ext uri="{BB962C8B-B14F-4D97-AF65-F5344CB8AC3E}">
        <p14:creationId xmlns:p14="http://schemas.microsoft.com/office/powerpoint/2010/main" val="2932284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9"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p:nvSpPr>
            <p:cNvPr id="10"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useBgFill="1">
          <p:nvSpPr>
            <p:cNvPr id="11" name="Freeform 28"/>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sl-SI" smtClean="0"/>
              <a:t>Uredite slog naslova matrice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2" name="Date Placeholder 4"/>
          <p:cNvSpPr>
            <a:spLocks noGrp="1"/>
          </p:cNvSpPr>
          <p:nvPr>
            <p:ph type="dt" sz="half" idx="10"/>
          </p:nvPr>
        </p:nvSpPr>
        <p:spPr/>
        <p:txBody>
          <a:bodyPr/>
          <a:lstStyle>
            <a:lvl1pPr>
              <a:defRPr/>
            </a:lvl1pPr>
          </a:lstStyle>
          <a:p>
            <a:pPr>
              <a:defRPr/>
            </a:pPr>
            <a:fld id="{07DEDADE-FB56-4648-8CB5-11EF7B176F3D}" type="datetimeFigureOut">
              <a:rPr lang="sl-SI"/>
              <a:pPr>
                <a:defRPr/>
              </a:pPr>
              <a:t>24. 01. 2022</a:t>
            </a:fld>
            <a:endParaRPr lang="sl-SI"/>
          </a:p>
        </p:txBody>
      </p:sp>
      <p:sp>
        <p:nvSpPr>
          <p:cNvPr id="13" name="Footer Placeholder 5"/>
          <p:cNvSpPr>
            <a:spLocks noGrp="1"/>
          </p:cNvSpPr>
          <p:nvPr>
            <p:ph type="ftr" sz="quarter" idx="11"/>
          </p:nvPr>
        </p:nvSpPr>
        <p:spPr/>
        <p:txBody>
          <a:bodyPr/>
          <a:lstStyle>
            <a:lvl1pPr>
              <a:defRPr/>
            </a:lvl1pPr>
          </a:lstStyle>
          <a:p>
            <a:pPr>
              <a:defRPr/>
            </a:pPr>
            <a:endParaRPr lang="sl-SI"/>
          </a:p>
        </p:txBody>
      </p:sp>
      <p:sp>
        <p:nvSpPr>
          <p:cNvPr id="14" name="Slide Number Placeholder 6"/>
          <p:cNvSpPr>
            <a:spLocks noGrp="1"/>
          </p:cNvSpPr>
          <p:nvPr>
            <p:ph type="sldNum" sz="quarter" idx="12"/>
          </p:nvPr>
        </p:nvSpPr>
        <p:spPr/>
        <p:txBody>
          <a:bodyPr/>
          <a:lstStyle>
            <a:lvl1pPr>
              <a:defRPr/>
            </a:lvl1pPr>
          </a:lstStyle>
          <a:p>
            <a:fld id="{86E20D75-9262-4DB5-B099-FE06478F6315}" type="slidenum">
              <a:rPr lang="sl-SI" altLang="sl-SI"/>
              <a:pPr/>
              <a:t>‹#›</a:t>
            </a:fld>
            <a:endParaRPr lang="sl-SI" altLang="sl-SI"/>
          </a:p>
        </p:txBody>
      </p:sp>
    </p:spTree>
    <p:extLst>
      <p:ext uri="{BB962C8B-B14F-4D97-AF65-F5344CB8AC3E}">
        <p14:creationId xmlns:p14="http://schemas.microsoft.com/office/powerpoint/2010/main" val="102255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9"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p:nvSpPr>
            <p:cNvPr id="10"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useBgFill="1">
          <p:nvSpPr>
            <p:cNvPr id="11" name="Freeform 10"/>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sl-SI" smtClean="0"/>
              <a:t>Uredite slog naslova matrice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smtClean="0"/>
              <a:t>Kliknite ikono, če želite dodati sliko</a:t>
            </a:r>
            <a:endParaRPr lang="en-US" noProof="0" dirty="0"/>
          </a:p>
        </p:txBody>
      </p:sp>
      <p:sp>
        <p:nvSpPr>
          <p:cNvPr id="12" name="Date Placeholder 4"/>
          <p:cNvSpPr>
            <a:spLocks noGrp="1"/>
          </p:cNvSpPr>
          <p:nvPr>
            <p:ph type="dt" sz="half" idx="10"/>
          </p:nvPr>
        </p:nvSpPr>
        <p:spPr/>
        <p:txBody>
          <a:bodyPr/>
          <a:lstStyle>
            <a:lvl1pPr>
              <a:defRPr/>
            </a:lvl1pPr>
          </a:lstStyle>
          <a:p>
            <a:pPr>
              <a:defRPr/>
            </a:pPr>
            <a:fld id="{F46B3602-3BA7-4E7D-A050-4A237C8270F5}" type="datetimeFigureOut">
              <a:rPr lang="sl-SI"/>
              <a:pPr>
                <a:defRPr/>
              </a:pPr>
              <a:t>24. 01. 2022</a:t>
            </a:fld>
            <a:endParaRPr lang="sl-SI"/>
          </a:p>
        </p:txBody>
      </p:sp>
      <p:sp>
        <p:nvSpPr>
          <p:cNvPr id="13" name="Footer Placeholder 5"/>
          <p:cNvSpPr>
            <a:spLocks noGrp="1"/>
          </p:cNvSpPr>
          <p:nvPr>
            <p:ph type="ftr" sz="quarter" idx="11"/>
          </p:nvPr>
        </p:nvSpPr>
        <p:spPr/>
        <p:txBody>
          <a:bodyPr/>
          <a:lstStyle>
            <a:lvl1pPr>
              <a:defRPr/>
            </a:lvl1pPr>
          </a:lstStyle>
          <a:p>
            <a:pPr>
              <a:defRPr/>
            </a:pPr>
            <a:endParaRPr lang="sl-SI"/>
          </a:p>
        </p:txBody>
      </p:sp>
      <p:sp>
        <p:nvSpPr>
          <p:cNvPr id="14" name="Slide Number Placeholder 6"/>
          <p:cNvSpPr>
            <a:spLocks noGrp="1"/>
          </p:cNvSpPr>
          <p:nvPr>
            <p:ph type="sldNum" sz="quarter" idx="12"/>
          </p:nvPr>
        </p:nvSpPr>
        <p:spPr/>
        <p:txBody>
          <a:bodyPr/>
          <a:lstStyle>
            <a:lvl1pPr>
              <a:defRPr/>
            </a:lvl1pPr>
          </a:lstStyle>
          <a:p>
            <a:fld id="{CD4B6CB0-6242-42FA-8142-D6AFC68486AE}" type="slidenum">
              <a:rPr lang="sl-SI" altLang="sl-SI"/>
              <a:pPr/>
              <a:t>‹#›</a:t>
            </a:fld>
            <a:endParaRPr lang="sl-SI" altLang="sl-SI"/>
          </a:p>
        </p:txBody>
      </p:sp>
    </p:spTree>
    <p:extLst>
      <p:ext uri="{BB962C8B-B14F-4D97-AF65-F5344CB8AC3E}">
        <p14:creationId xmlns:p14="http://schemas.microsoft.com/office/powerpoint/2010/main" val="249288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034"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035"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p:nvSpPr>
            <p:cNvPr id="1036"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sl-SI"/>
            </a:p>
          </p:txBody>
        </p:sp>
        <p:sp useBgFill="1">
          <p:nvSpPr>
            <p:cNvPr id="1037" name="Freeform 10"/>
            <p:cNvSpPr>
              <a:spLocks/>
            </p:cNvSpPr>
            <p:nvPr/>
          </p:nvSpPr>
          <p:spPr bwMode="hidden">
            <a:xfrm>
              <a:off x="-3905251" y="4294188"/>
              <a:ext cx="13027839"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altLang="sl-SI" smtClean="0"/>
              <a:t>Uredite slog naslova matrice</a:t>
            </a:r>
            <a:endParaRPr lang="en-US" altLang="sl-SI"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cs typeface="+mn-cs"/>
              </a:defRPr>
            </a:lvl1pPr>
          </a:lstStyle>
          <a:p>
            <a:pPr>
              <a:defRPr/>
            </a:pPr>
            <a:fld id="{BC1556BA-3B9A-44FA-9307-DAEFC90AF980}" type="datetimeFigureOut">
              <a:rPr lang="sl-SI"/>
              <a:pPr>
                <a:defRPr/>
              </a:pPr>
              <a:t>24. 01. 2022</a:t>
            </a:fld>
            <a:endParaRPr lang="sl-SI"/>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cs typeface="+mn-cs"/>
              </a:defRPr>
            </a:lvl1pPr>
          </a:lstStyle>
          <a:p>
            <a:pPr>
              <a:defRPr/>
            </a:pPr>
            <a:endParaRPr lang="sl-SI"/>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chemeClr val="tx2"/>
                </a:solidFill>
              </a:defRPr>
            </a:lvl1pPr>
          </a:lstStyle>
          <a:p>
            <a:fld id="{3253F29A-5C69-4B47-8C13-41F2BC993519}" type="slidenum">
              <a:rPr lang="sl-SI" altLang="sl-SI"/>
              <a:pPr/>
              <a:t>‹#›</a:t>
            </a:fld>
            <a:endParaRPr lang="sl-SI" altLang="sl-SI"/>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smtClean="0"/>
              <a:t>Uredite sloge besedila matrice</a:t>
            </a:r>
          </a:p>
          <a:p>
            <a:pPr lvl="1"/>
            <a:r>
              <a:rPr lang="sl-SI" altLang="sl-SI" smtClean="0"/>
              <a:t>Druga raven</a:t>
            </a:r>
          </a:p>
          <a:p>
            <a:pPr lvl="2"/>
            <a:r>
              <a:rPr lang="sl-SI" altLang="sl-SI" smtClean="0"/>
              <a:t>Tretja raven</a:t>
            </a:r>
          </a:p>
          <a:p>
            <a:pPr lvl="3"/>
            <a:r>
              <a:rPr lang="sl-SI" altLang="sl-SI" smtClean="0"/>
              <a:t>Četrta raven</a:t>
            </a:r>
          </a:p>
          <a:p>
            <a:pPr lvl="4"/>
            <a:r>
              <a:rPr lang="sl-SI" altLang="sl-SI" smtClean="0"/>
              <a:t>Peta raven</a:t>
            </a:r>
            <a:endParaRPr lang="en-US" altLang="sl-SI" smtClean="0"/>
          </a:p>
        </p:txBody>
      </p:sp>
    </p:spTree>
  </p:cSld>
  <p:clrMap bg1="lt1" tx1="dk1" bg2="lt2" tx2="dk2" accent1="accent1" accent2="accent2" accent3="accent3" accent4="accent4" accent5="accent5" accent6="accent6" hlink="hlink" folHlink="folHlink"/>
  <p:sldLayoutIdLst>
    <p:sldLayoutId id="2147483683" r:id="rId1"/>
    <p:sldLayoutId id="2147483678" r:id="rId2"/>
    <p:sldLayoutId id="2147483684" r:id="rId3"/>
    <p:sldLayoutId id="2147483679" r:id="rId4"/>
    <p:sldLayoutId id="2147483680" r:id="rId5"/>
    <p:sldLayoutId id="2147483681" r:id="rId6"/>
    <p:sldLayoutId id="2147483685" r:id="rId7"/>
    <p:sldLayoutId id="2147483686" r:id="rId8"/>
    <p:sldLayoutId id="2147483687" r:id="rId9"/>
    <p:sldLayoutId id="2147483682" r:id="rId10"/>
    <p:sldLayoutId id="2147483688" r:id="rId11"/>
  </p:sldLayoutIdLst>
  <p:txStyles>
    <p:title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anose="020E0502030303020204" pitchFamily="34" charset="0"/>
        </a:defRPr>
      </a:lvl2pPr>
      <a:lvl3pPr algn="ctr" rtl="0" fontAlgn="base">
        <a:spcBef>
          <a:spcPct val="0"/>
        </a:spcBef>
        <a:spcAft>
          <a:spcPct val="0"/>
        </a:spcAft>
        <a:defRPr sz="4400">
          <a:solidFill>
            <a:srgbClr val="FFFFFF"/>
          </a:solidFill>
          <a:latin typeface="Candara" panose="020E0502030303020204" pitchFamily="34" charset="0"/>
        </a:defRPr>
      </a:lvl3pPr>
      <a:lvl4pPr algn="ctr" rtl="0" fontAlgn="base">
        <a:spcBef>
          <a:spcPct val="0"/>
        </a:spcBef>
        <a:spcAft>
          <a:spcPct val="0"/>
        </a:spcAft>
        <a:defRPr sz="4400">
          <a:solidFill>
            <a:srgbClr val="FFFFFF"/>
          </a:solidFill>
          <a:latin typeface="Candara" panose="020E0502030303020204" pitchFamily="34" charset="0"/>
        </a:defRPr>
      </a:lvl4pPr>
      <a:lvl5pPr algn="ctr" rtl="0" fontAlgn="base">
        <a:spcBef>
          <a:spcPct val="0"/>
        </a:spcBef>
        <a:spcAft>
          <a:spcPct val="0"/>
        </a:spcAft>
        <a:defRPr sz="4400">
          <a:solidFill>
            <a:srgbClr val="FFFFFF"/>
          </a:solidFill>
          <a:latin typeface="Candara" panose="020E0502030303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anose="05050102010706020507" pitchFamily="18" charset="2"/>
        <a:buChar char=""/>
        <a:defRPr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v.si/teme/vpis-v-srednjo-sol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dija&#353;ki.net/" TargetMode="External"/><Relationship Id="rId2" Type="http://schemas.openxmlformats.org/officeDocument/2006/relationships/hyperlink" Target="https://www.mojaizbira.si/" TargetMode="External"/><Relationship Id="rId1" Type="http://schemas.openxmlformats.org/officeDocument/2006/relationships/slideLayout" Target="../slideLayouts/slideLayout2.xml"/><Relationship Id="rId4" Type="http://schemas.openxmlformats.org/officeDocument/2006/relationships/hyperlink" Target="https://4d.rtvslo.si/"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slov 1"/>
          <p:cNvSpPr>
            <a:spLocks noGrp="1"/>
          </p:cNvSpPr>
          <p:nvPr>
            <p:ph type="ctrTitle"/>
          </p:nvPr>
        </p:nvSpPr>
        <p:spPr>
          <a:xfrm>
            <a:off x="685800" y="1600200"/>
            <a:ext cx="7772400" cy="1779588"/>
          </a:xfrm>
        </p:spPr>
        <p:txBody>
          <a:bodyPr/>
          <a:lstStyle/>
          <a:p>
            <a:r>
              <a:rPr lang="sl-SI" altLang="sl-SI" smtClean="0"/>
              <a:t>VPIS V SREDNJE ŠOLE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871538" y="1916832"/>
            <a:ext cx="7408862" cy="4209331"/>
          </a:xfrm>
        </p:spPr>
        <p:txBody>
          <a:bodyPr rtlCol="0">
            <a:normAutofit/>
          </a:bodyPr>
          <a:lstStyle/>
          <a:p>
            <a:pPr marL="0" indent="0" algn="just" fontAlgn="auto">
              <a:spcAft>
                <a:spcPts val="0"/>
              </a:spcAft>
              <a:buNone/>
              <a:defRPr/>
            </a:pPr>
            <a:r>
              <a:rPr lang="sl-SI" dirty="0" smtClean="0"/>
              <a:t>Informativni dnevi so odlična priložnost da zberete informacije o:</a:t>
            </a:r>
          </a:p>
          <a:p>
            <a:pPr lvl="1" algn="just" fontAlgn="auto">
              <a:spcAft>
                <a:spcPts val="0"/>
              </a:spcAft>
              <a:buFont typeface="Arial" panose="020B0604020202020204" pitchFamily="34" charset="0"/>
              <a:buChar char="•"/>
              <a:defRPr/>
            </a:pPr>
            <a:r>
              <a:rPr lang="sl-SI" dirty="0" smtClean="0"/>
              <a:t>vpisnih pogojih,</a:t>
            </a:r>
          </a:p>
          <a:p>
            <a:pPr lvl="1" algn="just" fontAlgn="auto">
              <a:spcAft>
                <a:spcPts val="0"/>
              </a:spcAft>
              <a:buFont typeface="Arial" panose="020B0604020202020204" pitchFamily="34" charset="0"/>
              <a:buChar char="•"/>
              <a:defRPr/>
            </a:pPr>
            <a:r>
              <a:rPr lang="sl-SI" dirty="0"/>
              <a:t>p</a:t>
            </a:r>
            <a:r>
              <a:rPr lang="sl-SI" dirty="0" smtClean="0"/>
              <a:t>redmetniku,</a:t>
            </a:r>
          </a:p>
          <a:p>
            <a:pPr lvl="1" algn="just" fontAlgn="auto">
              <a:spcAft>
                <a:spcPts val="0"/>
              </a:spcAft>
              <a:buFont typeface="Arial" panose="020B0604020202020204" pitchFamily="34" charset="0"/>
              <a:buChar char="•"/>
              <a:defRPr/>
            </a:pPr>
            <a:r>
              <a:rPr lang="sl-SI" dirty="0"/>
              <a:t>o</a:t>
            </a:r>
            <a:r>
              <a:rPr lang="sl-SI" dirty="0" smtClean="0"/>
              <a:t>bšolskih dejavnostih, ki jih ponuja šola, </a:t>
            </a:r>
          </a:p>
          <a:p>
            <a:pPr lvl="1" algn="just" fontAlgn="auto">
              <a:spcAft>
                <a:spcPts val="0"/>
              </a:spcAft>
              <a:buFont typeface="Arial" panose="020B0604020202020204" pitchFamily="34" charset="0"/>
              <a:buChar char="•"/>
              <a:defRPr/>
            </a:pPr>
            <a:r>
              <a:rPr lang="sl-SI" dirty="0" smtClean="0"/>
              <a:t>poteku </a:t>
            </a:r>
            <a:r>
              <a:rPr lang="sl-SI" dirty="0" smtClean="0"/>
              <a:t>pouka,</a:t>
            </a:r>
            <a:endParaRPr lang="sl-SI" dirty="0" smtClean="0"/>
          </a:p>
          <a:p>
            <a:pPr lvl="1" algn="just" fontAlgn="auto">
              <a:spcAft>
                <a:spcPts val="0"/>
              </a:spcAft>
              <a:buFont typeface="Arial" panose="020B0604020202020204" pitchFamily="34" charset="0"/>
              <a:buChar char="•"/>
              <a:defRPr/>
            </a:pPr>
            <a:r>
              <a:rPr lang="sl-SI" dirty="0"/>
              <a:t>p</a:t>
            </a:r>
            <a:r>
              <a:rPr lang="sl-SI" dirty="0" smtClean="0"/>
              <a:t>raktičnem pouku,</a:t>
            </a:r>
          </a:p>
          <a:p>
            <a:pPr lvl="1" algn="just" fontAlgn="auto">
              <a:spcAft>
                <a:spcPts val="0"/>
              </a:spcAft>
              <a:buFont typeface="Arial" panose="020B0604020202020204" pitchFamily="34" charset="0"/>
              <a:buChar char="•"/>
              <a:defRPr/>
            </a:pPr>
            <a:r>
              <a:rPr lang="sl-SI" dirty="0"/>
              <a:t>s</a:t>
            </a:r>
            <a:r>
              <a:rPr lang="sl-SI" dirty="0" smtClean="0"/>
              <a:t>trokovnih modulih (so določeni ali jih izberem sam),</a:t>
            </a:r>
          </a:p>
          <a:p>
            <a:pPr lvl="1" algn="just" fontAlgn="auto">
              <a:spcAft>
                <a:spcPts val="0"/>
              </a:spcAft>
              <a:buFont typeface="Arial" panose="020B0604020202020204" pitchFamily="34" charset="0"/>
              <a:buChar char="•"/>
              <a:defRPr/>
            </a:pPr>
            <a:r>
              <a:rPr lang="sl-SI" dirty="0"/>
              <a:t>p</a:t>
            </a:r>
            <a:r>
              <a:rPr lang="sl-SI" dirty="0" smtClean="0"/>
              <a:t>osebni opremi (obleka, orodje),</a:t>
            </a:r>
          </a:p>
          <a:p>
            <a:pPr lvl="1" algn="just" fontAlgn="auto">
              <a:spcAft>
                <a:spcPts val="0"/>
              </a:spcAft>
              <a:buFont typeface="Arial" panose="020B0604020202020204" pitchFamily="34" charset="0"/>
              <a:buChar char="•"/>
              <a:defRPr/>
            </a:pPr>
            <a:r>
              <a:rPr lang="sl-SI" dirty="0"/>
              <a:t>m</a:t>
            </a:r>
            <a:r>
              <a:rPr lang="sl-SI" dirty="0" smtClean="0"/>
              <a:t>ožnostih nadaljnjega šolanja.</a:t>
            </a:r>
            <a:endParaRPr lang="sl-SI"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871538" y="2205038"/>
            <a:ext cx="7408862" cy="3921125"/>
          </a:xfrm>
        </p:spPr>
        <p:txBody>
          <a:bodyPr rtlCol="0">
            <a:normAutofit fontScale="92500"/>
          </a:bodyPr>
          <a:lstStyle/>
          <a:p>
            <a:pPr marL="274320" indent="-274320" algn="just" fontAlgn="auto">
              <a:spcAft>
                <a:spcPts val="0"/>
              </a:spcAft>
              <a:defRPr/>
            </a:pPr>
            <a:r>
              <a:rPr lang="sl-SI" dirty="0"/>
              <a:t>V</a:t>
            </a:r>
            <a:r>
              <a:rPr lang="sl-SI" dirty="0" smtClean="0"/>
              <a:t>sak odda samo eno prijavo za vpis v prvi letnik srednje šole.</a:t>
            </a:r>
          </a:p>
          <a:p>
            <a:pPr marL="274320" indent="-274320" algn="just" fontAlgn="auto">
              <a:spcAft>
                <a:spcPts val="0"/>
              </a:spcAft>
              <a:defRPr/>
            </a:pPr>
            <a:r>
              <a:rPr lang="sl-SI" dirty="0" smtClean="0"/>
              <a:t>Prijavo bodo učenci dobili na šoli in jo bomo skupaj izpolnili.</a:t>
            </a:r>
          </a:p>
          <a:p>
            <a:pPr marL="274320" indent="-274320" algn="just" fontAlgn="auto">
              <a:spcAft>
                <a:spcPts val="0"/>
              </a:spcAft>
              <a:defRPr/>
            </a:pPr>
            <a:r>
              <a:rPr lang="sl-SI" dirty="0" smtClean="0"/>
              <a:t>Prijave bomo izpolnjevali v mesecu marcu. Učenci bodo prinesli prijavo domov, da jo skupaj pregledate, dopišete manjkajoče podatke, izpolnite izjavo, da lahko v primeru omejitve vpisa upoštevajo NPZ - je in jo podpišete.</a:t>
            </a:r>
          </a:p>
          <a:p>
            <a:pPr marL="274320" indent="-274320" algn="just" fontAlgn="auto">
              <a:spcAft>
                <a:spcPts val="0"/>
              </a:spcAft>
              <a:defRPr/>
            </a:pPr>
            <a:r>
              <a:rPr lang="sl-SI" dirty="0" smtClean="0"/>
              <a:t>Učenci prijavo vrnejo svetovalni službi. Prijave bodo posredovane ustreznim srednjim šolam.</a:t>
            </a:r>
            <a:endParaRPr lang="sl-SI" dirty="0"/>
          </a:p>
        </p:txBody>
      </p:sp>
      <p:sp>
        <p:nvSpPr>
          <p:cNvPr id="17411" name="Naslov 2"/>
          <p:cNvSpPr>
            <a:spLocks noGrp="1"/>
          </p:cNvSpPr>
          <p:nvPr>
            <p:ph type="title"/>
          </p:nvPr>
        </p:nvSpPr>
        <p:spPr/>
        <p:txBody>
          <a:bodyPr/>
          <a:lstStyle/>
          <a:p>
            <a:r>
              <a:rPr lang="sl-SI" altLang="sl-SI" dirty="0" smtClean="0"/>
              <a:t>PRIJAVA ZA VPIS IN ROKI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871538" y="2132856"/>
            <a:ext cx="7408862" cy="4248472"/>
          </a:xfrm>
        </p:spPr>
        <p:txBody>
          <a:bodyPr rtlCol="0">
            <a:normAutofit fontScale="92500" lnSpcReduction="20000"/>
          </a:bodyPr>
          <a:lstStyle/>
          <a:p>
            <a:pPr marL="274320" indent="-274320" algn="just" fontAlgn="auto">
              <a:spcAft>
                <a:spcPts val="0"/>
              </a:spcAft>
              <a:defRPr/>
            </a:pPr>
            <a:r>
              <a:rPr lang="sl-SI" b="1" i="1" u="sng" dirty="0" smtClean="0"/>
              <a:t>V primeru omejitve vpisa </a:t>
            </a:r>
            <a:r>
              <a:rPr lang="sl-SI" dirty="0" smtClean="0"/>
              <a:t>se upoštevajo </a:t>
            </a:r>
            <a:r>
              <a:rPr lang="sl-SI" b="1" dirty="0" smtClean="0"/>
              <a:t>zaključne ocene </a:t>
            </a:r>
            <a:r>
              <a:rPr lang="sl-SI" dirty="0" smtClean="0"/>
              <a:t>obveznih predmetov v 7., 8. in 9. razredu (zberejo lahko največ 175 točk).</a:t>
            </a:r>
          </a:p>
          <a:p>
            <a:pPr marL="274320" indent="-274320" algn="just" fontAlgn="auto">
              <a:spcAft>
                <a:spcPts val="0"/>
              </a:spcAft>
              <a:defRPr/>
            </a:pPr>
            <a:r>
              <a:rPr lang="sl-SI" b="1" i="1" u="sng" dirty="0" smtClean="0"/>
              <a:t>Gimnazija športni oddelek:</a:t>
            </a:r>
          </a:p>
          <a:p>
            <a:pPr lvl="1" algn="just" fontAlgn="auto">
              <a:spcAft>
                <a:spcPts val="0"/>
              </a:spcAft>
              <a:buFont typeface="Wingdings" panose="05000000000000000000" pitchFamily="2" charset="2"/>
              <a:buChar char="§"/>
              <a:defRPr/>
            </a:pPr>
            <a:r>
              <a:rPr lang="sl-SI" dirty="0"/>
              <a:t>z</a:t>
            </a:r>
            <a:r>
              <a:rPr lang="sl-SI" dirty="0" smtClean="0"/>
              <a:t>aključne ocene obveznih predmetov v 7., 8. in 9. razredu ter</a:t>
            </a:r>
          </a:p>
          <a:p>
            <a:pPr lvl="1" algn="just" fontAlgn="auto">
              <a:spcAft>
                <a:spcPts val="0"/>
              </a:spcAft>
              <a:buFont typeface="Wingdings" panose="05000000000000000000" pitchFamily="2" charset="2"/>
              <a:buChar char="§"/>
              <a:defRPr/>
            </a:pPr>
            <a:r>
              <a:rPr lang="sl-SI" dirty="0"/>
              <a:t>š</a:t>
            </a:r>
            <a:r>
              <a:rPr lang="sl-SI" dirty="0" smtClean="0"/>
              <a:t>portni dosežki (status športnika A se prišteje 10 točk in za status športnika B se prišteje 5 točk</a:t>
            </a:r>
            <a:r>
              <a:rPr lang="sl-SI" dirty="0" smtClean="0"/>
              <a:t>).</a:t>
            </a:r>
            <a:endParaRPr lang="sl-SI" dirty="0" smtClean="0"/>
          </a:p>
          <a:p>
            <a:pPr marL="274320" indent="-274320" algn="just" fontAlgn="auto">
              <a:spcAft>
                <a:spcPts val="0"/>
              </a:spcAft>
              <a:defRPr/>
            </a:pPr>
            <a:r>
              <a:rPr lang="sl-SI" dirty="0"/>
              <a:t>R</a:t>
            </a:r>
            <a:r>
              <a:rPr lang="sl-SI" dirty="0" smtClean="0"/>
              <a:t>ezultati </a:t>
            </a:r>
            <a:r>
              <a:rPr lang="sl-SI" b="1" dirty="0" smtClean="0"/>
              <a:t>NPZ </a:t>
            </a:r>
            <a:r>
              <a:rPr lang="sl-SI" dirty="0" smtClean="0"/>
              <a:t>(matematika, slovenščina) se upoštevajo samo, če je na spodnji meji več kandidatov z istim številom točk iz ocen. </a:t>
            </a:r>
          </a:p>
          <a:p>
            <a:pPr marL="274320" indent="-274320" algn="just" fontAlgn="auto">
              <a:spcAft>
                <a:spcPts val="0"/>
              </a:spcAft>
              <a:defRPr/>
            </a:pPr>
            <a:r>
              <a:rPr lang="sl-SI" dirty="0" smtClean="0"/>
              <a:t>Merila posameznih šol – posamezne šole lahko določijo merila, ki pa se upoštevajo samo v primeru, če je po upoštevanju rezultatov NPZ še vedno več kandidatov z istim številom točk.</a:t>
            </a:r>
            <a:endParaRPr lang="sl-SI" b="1" dirty="0" smtClean="0"/>
          </a:p>
          <a:p>
            <a:pPr marL="0" indent="0" fontAlgn="auto">
              <a:spcAft>
                <a:spcPts val="0"/>
              </a:spcAft>
              <a:buFont typeface="Symbol" panose="05050102010706020507" pitchFamily="18" charset="2"/>
              <a:buNone/>
              <a:defRPr/>
            </a:pPr>
            <a:endParaRPr lang="sl-SI" b="1" dirty="0"/>
          </a:p>
        </p:txBody>
      </p:sp>
      <p:sp>
        <p:nvSpPr>
          <p:cNvPr id="3" name="Naslov 2"/>
          <p:cNvSpPr>
            <a:spLocks noGrp="1"/>
          </p:cNvSpPr>
          <p:nvPr>
            <p:ph type="title"/>
          </p:nvPr>
        </p:nvSpPr>
        <p:spPr/>
        <p:txBody>
          <a:bodyPr rtlCol="0">
            <a:normAutofit fontScale="90000"/>
          </a:bodyPr>
          <a:lstStyle/>
          <a:p>
            <a:pPr fontAlgn="auto">
              <a:spcAft>
                <a:spcPts val="0"/>
              </a:spcAft>
              <a:defRPr/>
            </a:pPr>
            <a:r>
              <a:rPr lang="sl-SI" dirty="0" smtClean="0"/>
              <a:t>MERILA ZA IZBIRO V PRIMERU OMEJITVE VPISA</a:t>
            </a:r>
            <a:endParaRPr lang="sl-SI"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871538" y="2420888"/>
            <a:ext cx="7408862" cy="3960440"/>
          </a:xfrm>
        </p:spPr>
        <p:txBody>
          <a:bodyPr rtlCol="0">
            <a:normAutofit fontScale="92500"/>
          </a:bodyPr>
          <a:lstStyle/>
          <a:p>
            <a:pPr marL="274320" indent="-274320" algn="just" fontAlgn="auto">
              <a:spcAft>
                <a:spcPts val="0"/>
              </a:spcAft>
              <a:defRPr/>
            </a:pPr>
            <a:r>
              <a:rPr lang="sl-SI" dirty="0"/>
              <a:t>N</a:t>
            </a:r>
            <a:r>
              <a:rPr lang="sl-SI" dirty="0" smtClean="0"/>
              <a:t>a šolah, ki bodo omejile vpis bo izbira učencev potekala tako, da bodo šole po prej omenjenih merilih izbrale učence za 90% razpisanih mest v prvem krogu izbirnega postopka.</a:t>
            </a:r>
          </a:p>
          <a:p>
            <a:pPr marL="274320" indent="-274320" algn="just" fontAlgn="auto">
              <a:spcAft>
                <a:spcPts val="0"/>
              </a:spcAft>
              <a:defRPr/>
            </a:pPr>
            <a:r>
              <a:rPr lang="sl-SI" dirty="0" smtClean="0"/>
              <a:t>V drugem krogu izbirnega postopka sodelujejo tisti kandidati, ki se po 1. krogu izbirnega postopka niso uvrstili na izbrano srednjo šolo ter kandidati, ki do 1. kroga izbirnega postopka še niso izpolnjevali pogojev za vpis.</a:t>
            </a:r>
          </a:p>
          <a:p>
            <a:pPr marL="274320" indent="-274320" algn="just" fontAlgn="auto">
              <a:spcAft>
                <a:spcPts val="0"/>
              </a:spcAft>
              <a:defRPr/>
            </a:pPr>
            <a:r>
              <a:rPr lang="sl-SI" dirty="0" smtClean="0"/>
              <a:t>V 2. krogu izbirnega postopka se bodo kandidati prijavili na 10% prostih mest na vseh srednjih šolah, ki bodo vpis omejile in na vsa še prosta mesta na drugih srednjih šolah. </a:t>
            </a:r>
            <a:endParaRPr lang="sl-SI" dirty="0"/>
          </a:p>
        </p:txBody>
      </p:sp>
      <p:sp>
        <p:nvSpPr>
          <p:cNvPr id="19459" name="Naslov 2"/>
          <p:cNvSpPr>
            <a:spLocks noGrp="1"/>
          </p:cNvSpPr>
          <p:nvPr>
            <p:ph type="title"/>
          </p:nvPr>
        </p:nvSpPr>
        <p:spPr/>
        <p:txBody>
          <a:bodyPr/>
          <a:lstStyle/>
          <a:p>
            <a:r>
              <a:rPr lang="sl-SI" altLang="sl-SI" smtClean="0"/>
              <a:t>IZBIRNI POSTOPEK IN ROKI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grada vsebine 1"/>
          <p:cNvSpPr>
            <a:spLocks noGrp="1"/>
          </p:cNvSpPr>
          <p:nvPr>
            <p:ph idx="1"/>
          </p:nvPr>
        </p:nvSpPr>
        <p:spPr>
          <a:xfrm>
            <a:off x="871538" y="1844824"/>
            <a:ext cx="7408862" cy="4281339"/>
          </a:xfrm>
        </p:spPr>
        <p:txBody>
          <a:bodyPr/>
          <a:lstStyle/>
          <a:p>
            <a:pPr algn="just"/>
            <a:r>
              <a:rPr lang="sl-SI" altLang="sl-SI" dirty="0" smtClean="0"/>
              <a:t>Na podlagi ponujenih mest se bodo odločili za tiste programe na katere bi se želeli vpisati. </a:t>
            </a:r>
          </a:p>
          <a:p>
            <a:pPr algn="just"/>
            <a:r>
              <a:rPr lang="sl-SI" altLang="sl-SI" dirty="0" smtClean="0"/>
              <a:t>Po prioritetnem vrstnem redu bodo lahko našteli 10 šol oz. programov, kamor bi se želeli vpisat.</a:t>
            </a:r>
          </a:p>
          <a:p>
            <a:pPr algn="just"/>
            <a:r>
              <a:rPr lang="sl-SI" altLang="sl-SI" dirty="0" smtClean="0"/>
              <a:t> </a:t>
            </a:r>
            <a:r>
              <a:rPr lang="sl-SI" altLang="sl-SI" dirty="0" smtClean="0"/>
              <a:t>Namere </a:t>
            </a:r>
            <a:r>
              <a:rPr lang="sl-SI" altLang="sl-SI" dirty="0" smtClean="0"/>
              <a:t>bodo oddali na srednji šoli na katero so </a:t>
            </a:r>
            <a:r>
              <a:rPr lang="sl-SI" altLang="sl-SI" dirty="0" smtClean="0"/>
              <a:t>prijavljeni.</a:t>
            </a:r>
            <a:endParaRPr lang="sl-SI" altLang="sl-SI" dirty="0" smtClean="0"/>
          </a:p>
          <a:p>
            <a:pPr algn="just"/>
            <a:r>
              <a:rPr lang="sl-SI" altLang="sl-SI" dirty="0" smtClean="0"/>
              <a:t>O razvrstitvi na eno od naštetih srednjih šol bodo obveščeni do konca meseca junija na šoli na katero so oddali svoje namere za 2. krog.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grada vsebine 1"/>
          <p:cNvSpPr>
            <a:spLocks noGrp="1"/>
          </p:cNvSpPr>
          <p:nvPr>
            <p:ph idx="1"/>
          </p:nvPr>
        </p:nvSpPr>
        <p:spPr/>
        <p:txBody>
          <a:bodyPr/>
          <a:lstStyle/>
          <a:p>
            <a:r>
              <a:rPr lang="sl-SI" altLang="sl-SI" dirty="0">
                <a:hlinkClick r:id="rId2"/>
              </a:rPr>
              <a:t>https://www.gov.si/teme/vpis-v-srednjo-solo</a:t>
            </a:r>
            <a:r>
              <a:rPr lang="sl-SI" altLang="sl-SI" dirty="0" smtClean="0">
                <a:hlinkClick r:id="rId2"/>
              </a:rPr>
              <a:t>/</a:t>
            </a:r>
            <a:endParaRPr lang="sl-SI" altLang="sl-SI" dirty="0"/>
          </a:p>
          <a:p>
            <a:pPr algn="just"/>
            <a:r>
              <a:rPr lang="sl-SI" altLang="sl-SI" dirty="0" smtClean="0"/>
              <a:t>Tukaj najdete vse potrebne dokumente za vpis (razpis za vpis v srednje šole in dijaške domove, tabelo za izračun točk, merila za izbiro kandidatov v primeru omejitve vpisa, informacije o informativnih dnevih, stanje prijav na dan, spodnjo mejo točk potrebnih v 1. in 2. krogu izbirnega postopka za vpis na šolo z omejitvijo vpisa,…).</a:t>
            </a:r>
          </a:p>
          <a:p>
            <a:pPr marL="0" indent="0">
              <a:buNone/>
            </a:pPr>
            <a:endParaRPr lang="sl-SI" altLang="sl-SI" dirty="0" smtClean="0"/>
          </a:p>
        </p:txBody>
      </p:sp>
      <p:sp>
        <p:nvSpPr>
          <p:cNvPr id="21507" name="Naslov 2"/>
          <p:cNvSpPr>
            <a:spLocks noGrp="1"/>
          </p:cNvSpPr>
          <p:nvPr>
            <p:ph type="title"/>
          </p:nvPr>
        </p:nvSpPr>
        <p:spPr/>
        <p:txBody>
          <a:bodyPr/>
          <a:lstStyle/>
          <a:p>
            <a:r>
              <a:rPr lang="sl-SI" altLang="sl-SI" smtClean="0"/>
              <a:t>POMEMBNE INFORMACIJE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vsebine 1"/>
          <p:cNvSpPr>
            <a:spLocks noGrp="1"/>
          </p:cNvSpPr>
          <p:nvPr>
            <p:ph idx="1"/>
          </p:nvPr>
        </p:nvSpPr>
        <p:spPr>
          <a:xfrm>
            <a:off x="871538" y="1700808"/>
            <a:ext cx="7408862" cy="4425355"/>
          </a:xfrm>
        </p:spPr>
        <p:txBody>
          <a:bodyPr/>
          <a:lstStyle/>
          <a:p>
            <a:r>
              <a:rPr lang="sl-SI" b="1" i="1" u="sng" dirty="0" smtClean="0"/>
              <a:t>Temperament in značaj</a:t>
            </a:r>
          </a:p>
          <a:p>
            <a:pPr lvl="1">
              <a:buFont typeface="Wingdings" panose="05000000000000000000" pitchFamily="2" charset="2"/>
              <a:buChar char="§"/>
            </a:pPr>
            <a:r>
              <a:rPr lang="sl-SI" dirty="0" smtClean="0"/>
              <a:t>kakšen sem, kakšne so moje osebnostne lastnosti (komunikativen, ustvarjalen, družaben, natančen).</a:t>
            </a:r>
          </a:p>
          <a:p>
            <a:r>
              <a:rPr lang="sl-SI" b="1" i="1" u="sng" dirty="0" smtClean="0"/>
              <a:t>Interesi</a:t>
            </a:r>
          </a:p>
          <a:p>
            <a:pPr lvl="1">
              <a:buFont typeface="Wingdings" panose="05000000000000000000" pitchFamily="2" charset="2"/>
              <a:buChar char="§"/>
            </a:pPr>
            <a:r>
              <a:rPr lang="sl-SI" dirty="0" smtClean="0"/>
              <a:t>šolski predmeti in dejavnosti, ki me zanimajo, </a:t>
            </a:r>
          </a:p>
          <a:p>
            <a:pPr lvl="1">
              <a:buFont typeface="Wingdings" panose="05000000000000000000" pitchFamily="2" charset="2"/>
              <a:buChar char="§"/>
            </a:pPr>
            <a:r>
              <a:rPr lang="sl-SI" dirty="0" smtClean="0"/>
              <a:t>izven šolske dejavnosti ter prosti čas.</a:t>
            </a:r>
          </a:p>
          <a:p>
            <a:r>
              <a:rPr lang="sl-SI" b="1" i="1" u="sng" dirty="0" smtClean="0"/>
              <a:t>Sposobnosti</a:t>
            </a:r>
          </a:p>
          <a:p>
            <a:pPr lvl="1">
              <a:buFont typeface="Wingdings" panose="05000000000000000000" pitchFamily="2" charset="2"/>
              <a:buChar char="§"/>
            </a:pPr>
            <a:r>
              <a:rPr lang="sl-SI" dirty="0" smtClean="0"/>
              <a:t>gibalne, </a:t>
            </a:r>
          </a:p>
          <a:p>
            <a:pPr lvl="1">
              <a:buFont typeface="Wingdings" panose="05000000000000000000" pitchFamily="2" charset="2"/>
              <a:buChar char="§"/>
            </a:pPr>
            <a:r>
              <a:rPr lang="sl-SI" dirty="0"/>
              <a:t>č</a:t>
            </a:r>
            <a:r>
              <a:rPr lang="sl-SI" dirty="0" smtClean="0"/>
              <a:t>utne - sluh, vid, vonj, okus, tip, </a:t>
            </a:r>
          </a:p>
          <a:p>
            <a:pPr lvl="1">
              <a:buFont typeface="Wingdings" panose="05000000000000000000" pitchFamily="2" charset="2"/>
              <a:buChar char="§"/>
            </a:pPr>
            <a:r>
              <a:rPr lang="sl-SI" dirty="0" smtClean="0"/>
              <a:t>umske – </a:t>
            </a:r>
            <a:r>
              <a:rPr lang="sl-SI" sz="2000" dirty="0" smtClean="0"/>
              <a:t>besedni zaklad, prostorske predstave, sposobnost logičnega povezovanja, ustvarjalnost, čut za estetiko,..</a:t>
            </a:r>
            <a:endParaRPr lang="sl-SI" sz="2000" dirty="0"/>
          </a:p>
        </p:txBody>
      </p:sp>
      <p:sp>
        <p:nvSpPr>
          <p:cNvPr id="3" name="Naslov 2"/>
          <p:cNvSpPr>
            <a:spLocks noGrp="1"/>
          </p:cNvSpPr>
          <p:nvPr>
            <p:ph type="title"/>
          </p:nvPr>
        </p:nvSpPr>
        <p:spPr/>
        <p:txBody>
          <a:bodyPr/>
          <a:lstStyle/>
          <a:p>
            <a:r>
              <a:rPr lang="sl-SI" sz="3600" dirty="0" smtClean="0"/>
              <a:t>GLAVNI DEJAVNIKI POKLICNEGA IZBORA</a:t>
            </a:r>
            <a:endParaRPr lang="sl-SI" sz="3600" dirty="0"/>
          </a:p>
        </p:txBody>
      </p:sp>
    </p:spTree>
    <p:extLst>
      <p:ext uri="{BB962C8B-B14F-4D97-AF65-F5344CB8AC3E}">
        <p14:creationId xmlns:p14="http://schemas.microsoft.com/office/powerpoint/2010/main" val="3072199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vsebine 1"/>
          <p:cNvSpPr>
            <a:spLocks noGrp="1"/>
          </p:cNvSpPr>
          <p:nvPr>
            <p:ph idx="1"/>
          </p:nvPr>
        </p:nvSpPr>
        <p:spPr>
          <a:xfrm>
            <a:off x="871538" y="1628800"/>
            <a:ext cx="7408862" cy="4497363"/>
          </a:xfrm>
        </p:spPr>
        <p:txBody>
          <a:bodyPr/>
          <a:lstStyle/>
          <a:p>
            <a:r>
              <a:rPr lang="sl-SI" b="1" i="1" u="sng" dirty="0" smtClean="0"/>
              <a:t>Navade</a:t>
            </a:r>
          </a:p>
          <a:p>
            <a:pPr lvl="1">
              <a:buFont typeface="Wingdings" panose="05000000000000000000" pitchFamily="2" charset="2"/>
              <a:buChar char="§"/>
            </a:pPr>
            <a:r>
              <a:rPr lang="sl-SI" dirty="0" smtClean="0"/>
              <a:t>učne</a:t>
            </a:r>
          </a:p>
          <a:p>
            <a:pPr lvl="1">
              <a:buFont typeface="Wingdings" panose="05000000000000000000" pitchFamily="2" charset="2"/>
              <a:buChar char="§"/>
            </a:pPr>
            <a:r>
              <a:rPr lang="sl-SI" dirty="0" smtClean="0"/>
              <a:t>delovne</a:t>
            </a:r>
          </a:p>
          <a:p>
            <a:r>
              <a:rPr lang="sl-SI" b="1" i="1" u="sng" dirty="0" smtClean="0"/>
              <a:t>Zdravje</a:t>
            </a:r>
          </a:p>
          <a:p>
            <a:pPr lvl="1">
              <a:buFont typeface="Wingdings" panose="05000000000000000000" pitchFamily="2" charset="2"/>
              <a:buChar char="§"/>
            </a:pPr>
            <a:r>
              <a:rPr lang="sl-SI" dirty="0"/>
              <a:t>o</a:t>
            </a:r>
            <a:r>
              <a:rPr lang="sl-SI" dirty="0" smtClean="0"/>
              <a:t>vire – (</a:t>
            </a:r>
            <a:r>
              <a:rPr lang="sl-SI" sz="2000" dirty="0" smtClean="0"/>
              <a:t>alergije, težave s hrbtenico, slab vid, barvna slepota)</a:t>
            </a:r>
          </a:p>
          <a:p>
            <a:r>
              <a:rPr lang="sl-SI" b="1" i="1" u="sng" dirty="0" smtClean="0"/>
              <a:t>Možnosti, ki jih imam</a:t>
            </a:r>
          </a:p>
          <a:p>
            <a:pPr lvl="1">
              <a:buFont typeface="Wingdings" panose="05000000000000000000" pitchFamily="2" charset="2"/>
              <a:buChar char="§"/>
            </a:pPr>
            <a:r>
              <a:rPr lang="sl-SI" sz="2000" dirty="0"/>
              <a:t>p</a:t>
            </a:r>
            <a:r>
              <a:rPr lang="sl-SI" sz="2000" dirty="0" smtClean="0"/>
              <a:t>revzem družinskega podjetja, kmetije,…</a:t>
            </a:r>
          </a:p>
          <a:p>
            <a:pPr lvl="1">
              <a:buFont typeface="Wingdings" panose="05000000000000000000" pitchFamily="2" charset="2"/>
              <a:buChar char="§"/>
            </a:pPr>
            <a:r>
              <a:rPr lang="sl-SI" sz="2000" dirty="0"/>
              <a:t>s</a:t>
            </a:r>
            <a:r>
              <a:rPr lang="sl-SI" sz="2000" dirty="0" smtClean="0"/>
              <a:t> kakšno izobrazbo oz. poklicem imam več možnosti, da uspem – deficitarni poklici.</a:t>
            </a:r>
            <a:endParaRPr lang="sl-SI" sz="2000" dirty="0"/>
          </a:p>
        </p:txBody>
      </p:sp>
    </p:spTree>
    <p:extLst>
      <p:ext uri="{BB962C8B-B14F-4D97-AF65-F5344CB8AC3E}">
        <p14:creationId xmlns:p14="http://schemas.microsoft.com/office/powerpoint/2010/main" val="2517484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vsebine 1"/>
          <p:cNvSpPr>
            <a:spLocks noGrp="1"/>
          </p:cNvSpPr>
          <p:nvPr>
            <p:ph idx="1"/>
          </p:nvPr>
        </p:nvSpPr>
        <p:spPr>
          <a:xfrm>
            <a:off x="871538" y="1988840"/>
            <a:ext cx="7408862" cy="4392488"/>
          </a:xfrm>
        </p:spPr>
        <p:txBody>
          <a:bodyPr/>
          <a:lstStyle/>
          <a:p>
            <a:r>
              <a:rPr lang="sl-SI" dirty="0" smtClean="0"/>
              <a:t>Šolska svetovalna služba</a:t>
            </a:r>
          </a:p>
          <a:p>
            <a:r>
              <a:rPr lang="sl-SI" dirty="0" smtClean="0"/>
              <a:t>Starši, dijaki</a:t>
            </a:r>
          </a:p>
          <a:p>
            <a:r>
              <a:rPr lang="sl-SI" dirty="0" smtClean="0"/>
              <a:t>literatura</a:t>
            </a:r>
          </a:p>
          <a:p>
            <a:r>
              <a:rPr lang="sl-SI" dirty="0" smtClean="0"/>
              <a:t>Informativni dan</a:t>
            </a:r>
          </a:p>
          <a:p>
            <a:r>
              <a:rPr lang="sl-SI" dirty="0" smtClean="0"/>
              <a:t>Splet:</a:t>
            </a:r>
          </a:p>
          <a:p>
            <a:pPr lvl="1">
              <a:buFont typeface="Wingdings" panose="05000000000000000000" pitchFamily="2" charset="2"/>
              <a:buChar char="ü"/>
            </a:pPr>
            <a:r>
              <a:rPr lang="sl-SI" sz="2000" dirty="0" smtClean="0">
                <a:hlinkClick r:id="rId2"/>
              </a:rPr>
              <a:t>https://www.mojaizbira.si</a:t>
            </a:r>
            <a:r>
              <a:rPr lang="sl-SI" sz="2000" dirty="0" smtClean="0"/>
              <a:t> </a:t>
            </a:r>
          </a:p>
          <a:p>
            <a:pPr lvl="1">
              <a:buFont typeface="Wingdings" panose="05000000000000000000" pitchFamily="2" charset="2"/>
              <a:buChar char="ü"/>
            </a:pPr>
            <a:r>
              <a:rPr lang="sl-SI" sz="2000" dirty="0" smtClean="0">
                <a:hlinkClick r:id="rId3"/>
              </a:rPr>
              <a:t>https://www.dijaški.net</a:t>
            </a:r>
            <a:r>
              <a:rPr lang="sl-SI" sz="2000" dirty="0" smtClean="0"/>
              <a:t> </a:t>
            </a:r>
          </a:p>
          <a:p>
            <a:pPr lvl="1">
              <a:buFont typeface="Wingdings" panose="05000000000000000000" pitchFamily="2" charset="2"/>
              <a:buChar char="ü"/>
            </a:pPr>
            <a:r>
              <a:rPr lang="sl-SI" sz="2000" dirty="0" smtClean="0"/>
              <a:t>to bo moj poklic – </a:t>
            </a:r>
            <a:r>
              <a:rPr lang="sl-SI" sz="2000" dirty="0" smtClean="0">
                <a:hlinkClick r:id="rId4"/>
              </a:rPr>
              <a:t>https://4d.rtvslo.si</a:t>
            </a:r>
            <a:r>
              <a:rPr lang="sl-SI" sz="2000" dirty="0" smtClean="0"/>
              <a:t> (predstavitev poklicev – video prispevki)  </a:t>
            </a:r>
          </a:p>
          <a:p>
            <a:pPr lvl="1">
              <a:buFont typeface="Wingdings" panose="05000000000000000000" pitchFamily="2" charset="2"/>
              <a:buChar char="ü"/>
            </a:pPr>
            <a:r>
              <a:rPr lang="sl-SI" sz="2000" dirty="0" smtClean="0"/>
              <a:t>spletne strani šol</a:t>
            </a:r>
            <a:endParaRPr lang="sl-SI" dirty="0" smtClean="0"/>
          </a:p>
          <a:p>
            <a:r>
              <a:rPr lang="sl-SI" dirty="0"/>
              <a:t>Zavod za zaposlovanje </a:t>
            </a:r>
            <a:r>
              <a:rPr lang="sl-SI" sz="2000" dirty="0"/>
              <a:t>(karierno središče – opis poklicev)</a:t>
            </a:r>
          </a:p>
          <a:p>
            <a:endParaRPr lang="sl-SI" dirty="0" smtClean="0"/>
          </a:p>
          <a:p>
            <a:endParaRPr lang="sl-SI" dirty="0" smtClean="0"/>
          </a:p>
          <a:p>
            <a:endParaRPr lang="sl-SI" dirty="0"/>
          </a:p>
        </p:txBody>
      </p:sp>
      <p:sp>
        <p:nvSpPr>
          <p:cNvPr id="3" name="Naslov 2"/>
          <p:cNvSpPr>
            <a:spLocks noGrp="1"/>
          </p:cNvSpPr>
          <p:nvPr>
            <p:ph type="title"/>
          </p:nvPr>
        </p:nvSpPr>
        <p:spPr/>
        <p:txBody>
          <a:bodyPr/>
          <a:lstStyle/>
          <a:p>
            <a:r>
              <a:rPr lang="sl-SI" sz="3200" dirty="0" smtClean="0"/>
              <a:t>ZBIRANJE INFORMACIJ</a:t>
            </a:r>
            <a:endParaRPr lang="sl-SI" sz="3200" dirty="0"/>
          </a:p>
        </p:txBody>
      </p:sp>
    </p:spTree>
    <p:extLst>
      <p:ext uri="{BB962C8B-B14F-4D97-AF65-F5344CB8AC3E}">
        <p14:creationId xmlns:p14="http://schemas.microsoft.com/office/powerpoint/2010/main" val="3242828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značba mesta vsebine 3"/>
          <p:cNvGraphicFramePr>
            <a:graphicFrameLocks noGrp="1"/>
          </p:cNvGraphicFramePr>
          <p:nvPr>
            <p:ph idx="1"/>
            <p:extLst>
              <p:ext uri="{D42A27DB-BD31-4B8C-83A1-F6EECF244321}">
                <p14:modId xmlns:p14="http://schemas.microsoft.com/office/powerpoint/2010/main" val="2129798795"/>
              </p:ext>
            </p:extLst>
          </p:nvPr>
        </p:nvGraphicFramePr>
        <p:xfrm>
          <a:off x="611560" y="2564904"/>
          <a:ext cx="7592863" cy="3754120"/>
        </p:xfrm>
        <a:graphic>
          <a:graphicData uri="http://schemas.openxmlformats.org/drawingml/2006/table">
            <a:tbl>
              <a:tblPr firstRow="1" bandRow="1">
                <a:tableStyleId>{5C22544A-7EE6-4342-B048-85BDC9FD1C3A}</a:tableStyleId>
              </a:tblPr>
              <a:tblGrid>
                <a:gridCol w="4313006">
                  <a:extLst>
                    <a:ext uri="{9D8B030D-6E8A-4147-A177-3AD203B41FA5}">
                      <a16:colId xmlns:a16="http://schemas.microsoft.com/office/drawing/2014/main" val="1588934428"/>
                    </a:ext>
                  </a:extLst>
                </a:gridCol>
                <a:gridCol w="3279857">
                  <a:extLst>
                    <a:ext uri="{9D8B030D-6E8A-4147-A177-3AD203B41FA5}">
                      <a16:colId xmlns:a16="http://schemas.microsoft.com/office/drawing/2014/main" val="4227775967"/>
                    </a:ext>
                  </a:extLst>
                </a:gridCol>
              </a:tblGrid>
              <a:tr h="370840">
                <a:tc>
                  <a:txBody>
                    <a:bodyPr/>
                    <a:lstStyle/>
                    <a:p>
                      <a:r>
                        <a:rPr lang="sl-SI" dirty="0" smtClean="0"/>
                        <a:t>AKTIVNOST</a:t>
                      </a:r>
                      <a:endParaRPr lang="sl-SI" dirty="0"/>
                    </a:p>
                  </a:txBody>
                  <a:tcPr/>
                </a:tc>
                <a:tc>
                  <a:txBody>
                    <a:bodyPr/>
                    <a:lstStyle/>
                    <a:p>
                      <a:r>
                        <a:rPr lang="sl-SI" dirty="0" smtClean="0"/>
                        <a:t>DATUM</a:t>
                      </a:r>
                      <a:endParaRPr lang="sl-SI" dirty="0"/>
                    </a:p>
                  </a:txBody>
                  <a:tcPr/>
                </a:tc>
                <a:extLst>
                  <a:ext uri="{0D108BD9-81ED-4DB2-BD59-A6C34878D82A}">
                    <a16:rowId xmlns:a16="http://schemas.microsoft.com/office/drawing/2014/main" val="2390157734"/>
                  </a:ext>
                </a:extLst>
              </a:tr>
              <a:tr h="370840">
                <a:tc>
                  <a:txBody>
                    <a:bodyPr/>
                    <a:lstStyle/>
                    <a:p>
                      <a:r>
                        <a:rPr lang="sl-SI" dirty="0" smtClean="0"/>
                        <a:t>Izid razpisa za vpis v srednje šole in</a:t>
                      </a:r>
                      <a:r>
                        <a:rPr lang="sl-SI" baseline="0" dirty="0" smtClean="0"/>
                        <a:t> dijaške domove za šolsko leto 2022/2023</a:t>
                      </a:r>
                      <a:endParaRPr lang="sl-SI" dirty="0"/>
                    </a:p>
                  </a:txBody>
                  <a:tcPr/>
                </a:tc>
                <a:tc>
                  <a:txBody>
                    <a:bodyPr/>
                    <a:lstStyle/>
                    <a:p>
                      <a:r>
                        <a:rPr lang="sl-SI" dirty="0" smtClean="0"/>
                        <a:t>konec meseca januarja</a:t>
                      </a:r>
                      <a:endParaRPr lang="sl-SI" dirty="0"/>
                    </a:p>
                  </a:txBody>
                  <a:tcPr/>
                </a:tc>
                <a:extLst>
                  <a:ext uri="{0D108BD9-81ED-4DB2-BD59-A6C34878D82A}">
                    <a16:rowId xmlns:a16="http://schemas.microsoft.com/office/drawing/2014/main" val="2384423472"/>
                  </a:ext>
                </a:extLst>
              </a:tr>
              <a:tr h="370840">
                <a:tc>
                  <a:txBody>
                    <a:bodyPr/>
                    <a:lstStyle/>
                    <a:p>
                      <a:r>
                        <a:rPr lang="sl-SI" dirty="0" smtClean="0"/>
                        <a:t>Informativni dnevi v srednjih šolah in dijaških domovih</a:t>
                      </a:r>
                      <a:endParaRPr lang="sl-SI" dirty="0"/>
                    </a:p>
                  </a:txBody>
                  <a:tcPr/>
                </a:tc>
                <a:tc>
                  <a:txBody>
                    <a:bodyPr/>
                    <a:lstStyle/>
                    <a:p>
                      <a:r>
                        <a:rPr lang="sl-SI" dirty="0" smtClean="0"/>
                        <a:t>11. 2. 2022 in 12. 2.</a:t>
                      </a:r>
                      <a:r>
                        <a:rPr lang="sl-SI" baseline="0" dirty="0" smtClean="0"/>
                        <a:t> 2022</a:t>
                      </a:r>
                      <a:endParaRPr lang="sl-SI" dirty="0"/>
                    </a:p>
                  </a:txBody>
                  <a:tcPr/>
                </a:tc>
                <a:extLst>
                  <a:ext uri="{0D108BD9-81ED-4DB2-BD59-A6C34878D82A}">
                    <a16:rowId xmlns:a16="http://schemas.microsoft.com/office/drawing/2014/main" val="2262647042"/>
                  </a:ext>
                </a:extLst>
              </a:tr>
              <a:tr h="370840">
                <a:tc>
                  <a:txBody>
                    <a:bodyPr/>
                    <a:lstStyle/>
                    <a:p>
                      <a:r>
                        <a:rPr lang="sl-SI" dirty="0" smtClean="0"/>
                        <a:t>Seznanitev staršev in učencev z vsebino Razpisa za vpis</a:t>
                      </a:r>
                      <a:endParaRPr lang="sl-SI" dirty="0"/>
                    </a:p>
                  </a:txBody>
                  <a:tcPr/>
                </a:tc>
                <a:tc>
                  <a:txBody>
                    <a:bodyPr/>
                    <a:lstStyle/>
                    <a:p>
                      <a:r>
                        <a:rPr lang="sl-SI" dirty="0" smtClean="0"/>
                        <a:t>V</a:t>
                      </a:r>
                      <a:r>
                        <a:rPr lang="sl-SI" baseline="0" dirty="0" smtClean="0"/>
                        <a:t> prvi polovici meseca februarja</a:t>
                      </a:r>
                      <a:endParaRPr lang="sl-SI" dirty="0"/>
                    </a:p>
                  </a:txBody>
                  <a:tcPr/>
                </a:tc>
                <a:extLst>
                  <a:ext uri="{0D108BD9-81ED-4DB2-BD59-A6C34878D82A}">
                    <a16:rowId xmlns:a16="http://schemas.microsoft.com/office/drawing/2014/main" val="1439586281"/>
                  </a:ext>
                </a:extLst>
              </a:tr>
              <a:tr h="370840">
                <a:tc>
                  <a:txBody>
                    <a:bodyPr/>
                    <a:lstStyle/>
                    <a:p>
                      <a:r>
                        <a:rPr lang="sl-SI" dirty="0" smtClean="0"/>
                        <a:t>Prijava za opravljanje preizkusa</a:t>
                      </a:r>
                      <a:r>
                        <a:rPr lang="sl-SI" baseline="0" dirty="0" smtClean="0"/>
                        <a:t> posebne nadarjenosti, znanja in spretnosti za kandidate, ki se želijo vpisati v SŠ programe, za katere je to posebni vpisni pogoj</a:t>
                      </a:r>
                      <a:endParaRPr lang="sl-SI" dirty="0"/>
                    </a:p>
                  </a:txBody>
                  <a:tcPr/>
                </a:tc>
                <a:tc>
                  <a:txBody>
                    <a:bodyPr/>
                    <a:lstStyle/>
                    <a:p>
                      <a:r>
                        <a:rPr lang="sl-SI" dirty="0" smtClean="0"/>
                        <a:t>Do 2. 3. 2022</a:t>
                      </a:r>
                      <a:endParaRPr lang="sl-SI" dirty="0"/>
                    </a:p>
                  </a:txBody>
                  <a:tcPr/>
                </a:tc>
                <a:extLst>
                  <a:ext uri="{0D108BD9-81ED-4DB2-BD59-A6C34878D82A}">
                    <a16:rowId xmlns:a16="http://schemas.microsoft.com/office/drawing/2014/main" val="703226112"/>
                  </a:ext>
                </a:extLst>
              </a:tr>
            </a:tbl>
          </a:graphicData>
        </a:graphic>
      </p:graphicFrame>
      <p:sp>
        <p:nvSpPr>
          <p:cNvPr id="3" name="Naslov 2"/>
          <p:cNvSpPr>
            <a:spLocks noGrp="1"/>
          </p:cNvSpPr>
          <p:nvPr>
            <p:ph type="title"/>
          </p:nvPr>
        </p:nvSpPr>
        <p:spPr/>
        <p:txBody>
          <a:bodyPr/>
          <a:lstStyle/>
          <a:p>
            <a:r>
              <a:rPr lang="sl-SI" sz="3600" dirty="0" smtClean="0"/>
              <a:t>ROKOVNIK ZA VPIS V SREDNJE ŠOLE</a:t>
            </a:r>
            <a:endParaRPr lang="sl-SI" sz="3600" dirty="0"/>
          </a:p>
        </p:txBody>
      </p:sp>
    </p:spTree>
    <p:extLst>
      <p:ext uri="{BB962C8B-B14F-4D97-AF65-F5344CB8AC3E}">
        <p14:creationId xmlns:p14="http://schemas.microsoft.com/office/powerpoint/2010/main" val="2125735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značba mesta vsebine 3"/>
          <p:cNvGraphicFramePr>
            <a:graphicFrameLocks noGrp="1"/>
          </p:cNvGraphicFramePr>
          <p:nvPr>
            <p:ph idx="1"/>
            <p:extLst>
              <p:ext uri="{D42A27DB-BD31-4B8C-83A1-F6EECF244321}">
                <p14:modId xmlns:p14="http://schemas.microsoft.com/office/powerpoint/2010/main" val="189802259"/>
              </p:ext>
            </p:extLst>
          </p:nvPr>
        </p:nvGraphicFramePr>
        <p:xfrm>
          <a:off x="539552" y="692696"/>
          <a:ext cx="7992888" cy="5372044"/>
        </p:xfrm>
        <a:graphic>
          <a:graphicData uri="http://schemas.openxmlformats.org/drawingml/2006/table">
            <a:tbl>
              <a:tblPr firstRow="1" bandRow="1">
                <a:tableStyleId>{5C22544A-7EE6-4342-B048-85BDC9FD1C3A}</a:tableStyleId>
              </a:tblPr>
              <a:tblGrid>
                <a:gridCol w="4968552">
                  <a:extLst>
                    <a:ext uri="{9D8B030D-6E8A-4147-A177-3AD203B41FA5}">
                      <a16:colId xmlns:a16="http://schemas.microsoft.com/office/drawing/2014/main" val="1242297260"/>
                    </a:ext>
                  </a:extLst>
                </a:gridCol>
                <a:gridCol w="3024336">
                  <a:extLst>
                    <a:ext uri="{9D8B030D-6E8A-4147-A177-3AD203B41FA5}">
                      <a16:colId xmlns:a16="http://schemas.microsoft.com/office/drawing/2014/main" val="2152473763"/>
                    </a:ext>
                  </a:extLst>
                </a:gridCol>
              </a:tblGrid>
              <a:tr h="497191">
                <a:tc>
                  <a:txBody>
                    <a:bodyPr/>
                    <a:lstStyle/>
                    <a:p>
                      <a:r>
                        <a:rPr lang="sl-SI" dirty="0" smtClean="0"/>
                        <a:t>AKTIVNOST</a:t>
                      </a:r>
                      <a:endParaRPr lang="sl-SI" dirty="0"/>
                    </a:p>
                  </a:txBody>
                  <a:tcPr/>
                </a:tc>
                <a:tc>
                  <a:txBody>
                    <a:bodyPr/>
                    <a:lstStyle/>
                    <a:p>
                      <a:r>
                        <a:rPr lang="sl-SI" dirty="0" smtClean="0"/>
                        <a:t>DATUM</a:t>
                      </a:r>
                      <a:endParaRPr lang="sl-SI" dirty="0"/>
                    </a:p>
                  </a:txBody>
                  <a:tcPr/>
                </a:tc>
                <a:extLst>
                  <a:ext uri="{0D108BD9-81ED-4DB2-BD59-A6C34878D82A}">
                    <a16:rowId xmlns:a16="http://schemas.microsoft.com/office/drawing/2014/main" val="4139850630"/>
                  </a:ext>
                </a:extLst>
              </a:tr>
              <a:tr h="497191">
                <a:tc>
                  <a:txBody>
                    <a:bodyPr/>
                    <a:lstStyle/>
                    <a:p>
                      <a:r>
                        <a:rPr lang="sl-SI" dirty="0" smtClean="0"/>
                        <a:t>Opravljanje</a:t>
                      </a:r>
                      <a:r>
                        <a:rPr lang="sl-SI" baseline="0" dirty="0" smtClean="0"/>
                        <a:t> preizkusa posebne nadarjenosti, znanja in spretnosti, za kandidate, ki se želijo vpisati v srednješolske programe za katere je to posebni vpisni pogoj</a:t>
                      </a:r>
                      <a:endParaRPr lang="sl-SI" dirty="0"/>
                    </a:p>
                  </a:txBody>
                  <a:tcPr/>
                </a:tc>
                <a:tc>
                  <a:txBody>
                    <a:bodyPr/>
                    <a:lstStyle/>
                    <a:p>
                      <a:r>
                        <a:rPr lang="sl-SI" dirty="0" smtClean="0"/>
                        <a:t>Med 11. 3. 2022 in</a:t>
                      </a:r>
                      <a:r>
                        <a:rPr lang="sl-SI" baseline="0" dirty="0" smtClean="0"/>
                        <a:t> 21. 3. 2022</a:t>
                      </a:r>
                      <a:endParaRPr lang="sl-SI" dirty="0"/>
                    </a:p>
                  </a:txBody>
                  <a:tcPr/>
                </a:tc>
                <a:extLst>
                  <a:ext uri="{0D108BD9-81ED-4DB2-BD59-A6C34878D82A}">
                    <a16:rowId xmlns:a16="http://schemas.microsoft.com/office/drawing/2014/main" val="1085737333"/>
                  </a:ext>
                </a:extLst>
              </a:tr>
              <a:tr h="497191">
                <a:tc>
                  <a:txBody>
                    <a:bodyPr/>
                    <a:lstStyle/>
                    <a:p>
                      <a:r>
                        <a:rPr lang="sl-SI" dirty="0" smtClean="0"/>
                        <a:t>Posredovanje</a:t>
                      </a:r>
                      <a:r>
                        <a:rPr lang="sl-SI" baseline="0" dirty="0" smtClean="0"/>
                        <a:t> potrdil o opravljenih preizkusih posebne nadarjenosti, znanja in spretnosti ter izpolnjevanju posebnega vpisnega pogoja</a:t>
                      </a:r>
                      <a:endParaRPr lang="sl-SI" dirty="0"/>
                    </a:p>
                  </a:txBody>
                  <a:tcPr/>
                </a:tc>
                <a:tc>
                  <a:txBody>
                    <a:bodyPr/>
                    <a:lstStyle/>
                    <a:p>
                      <a:r>
                        <a:rPr lang="sl-SI" dirty="0" smtClean="0"/>
                        <a:t>Do 28. 3. 2022</a:t>
                      </a:r>
                      <a:endParaRPr lang="sl-SI" dirty="0"/>
                    </a:p>
                  </a:txBody>
                  <a:tcPr/>
                </a:tc>
                <a:extLst>
                  <a:ext uri="{0D108BD9-81ED-4DB2-BD59-A6C34878D82A}">
                    <a16:rowId xmlns:a16="http://schemas.microsoft.com/office/drawing/2014/main" val="3174430777"/>
                  </a:ext>
                </a:extLst>
              </a:tr>
              <a:tr h="497191">
                <a:tc>
                  <a:txBody>
                    <a:bodyPr/>
                    <a:lstStyle/>
                    <a:p>
                      <a:r>
                        <a:rPr lang="sl-SI" dirty="0" smtClean="0"/>
                        <a:t>Prijavljanje za vpis v 1. letnik SŠ</a:t>
                      </a:r>
                      <a:endParaRPr lang="sl-SI" dirty="0"/>
                    </a:p>
                  </a:txBody>
                  <a:tcPr/>
                </a:tc>
                <a:tc>
                  <a:txBody>
                    <a:bodyPr/>
                    <a:lstStyle/>
                    <a:p>
                      <a:r>
                        <a:rPr lang="sl-SI" dirty="0" smtClean="0"/>
                        <a:t>Do 4. 4. 2022</a:t>
                      </a:r>
                      <a:endParaRPr lang="sl-SI" dirty="0"/>
                    </a:p>
                  </a:txBody>
                  <a:tcPr/>
                </a:tc>
                <a:extLst>
                  <a:ext uri="{0D108BD9-81ED-4DB2-BD59-A6C34878D82A}">
                    <a16:rowId xmlns:a16="http://schemas.microsoft.com/office/drawing/2014/main" val="3552606811"/>
                  </a:ext>
                </a:extLst>
              </a:tr>
              <a:tr h="497191">
                <a:tc>
                  <a:txBody>
                    <a:bodyPr/>
                    <a:lstStyle/>
                    <a:p>
                      <a:r>
                        <a:rPr lang="sl-SI" dirty="0" smtClean="0"/>
                        <a:t>Javna objava številčnega stanja prijav</a:t>
                      </a:r>
                      <a:endParaRPr lang="sl-SI" dirty="0"/>
                    </a:p>
                  </a:txBody>
                  <a:tcPr/>
                </a:tc>
                <a:tc>
                  <a:txBody>
                    <a:bodyPr/>
                    <a:lstStyle/>
                    <a:p>
                      <a:r>
                        <a:rPr lang="sl-SI" dirty="0" smtClean="0"/>
                        <a:t>8. 4. 2022 do 16.00 ure</a:t>
                      </a:r>
                      <a:endParaRPr lang="sl-SI" dirty="0"/>
                    </a:p>
                  </a:txBody>
                  <a:tcPr/>
                </a:tc>
                <a:extLst>
                  <a:ext uri="{0D108BD9-81ED-4DB2-BD59-A6C34878D82A}">
                    <a16:rowId xmlns:a16="http://schemas.microsoft.com/office/drawing/2014/main" val="2734467240"/>
                  </a:ext>
                </a:extLst>
              </a:tr>
              <a:tr h="497191">
                <a:tc>
                  <a:txBody>
                    <a:bodyPr/>
                    <a:lstStyle/>
                    <a:p>
                      <a:r>
                        <a:rPr lang="sl-SI" dirty="0" smtClean="0"/>
                        <a:t>Morebitni prenosi prijav – možna izvedba na daljavo</a:t>
                      </a:r>
                      <a:endParaRPr lang="sl-SI" dirty="0"/>
                    </a:p>
                  </a:txBody>
                  <a:tcPr/>
                </a:tc>
                <a:tc>
                  <a:txBody>
                    <a:bodyPr/>
                    <a:lstStyle/>
                    <a:p>
                      <a:r>
                        <a:rPr lang="sl-SI" dirty="0" smtClean="0"/>
                        <a:t>Do 25. 4. 2022 do 14.00</a:t>
                      </a:r>
                      <a:r>
                        <a:rPr lang="sl-SI" baseline="0" dirty="0" smtClean="0"/>
                        <a:t> ure</a:t>
                      </a:r>
                      <a:endParaRPr lang="sl-SI" dirty="0"/>
                    </a:p>
                  </a:txBody>
                  <a:tcPr/>
                </a:tc>
                <a:extLst>
                  <a:ext uri="{0D108BD9-81ED-4DB2-BD59-A6C34878D82A}">
                    <a16:rowId xmlns:a16="http://schemas.microsoft.com/office/drawing/2014/main" val="2837685494"/>
                  </a:ext>
                </a:extLst>
              </a:tr>
              <a:tr h="497191">
                <a:tc>
                  <a:txBody>
                    <a:bodyPr/>
                    <a:lstStyle/>
                    <a:p>
                      <a:r>
                        <a:rPr lang="sl-SI" dirty="0" smtClean="0"/>
                        <a:t>Vnos podatkov o stanju prijav na dan 25. 4. 2022</a:t>
                      </a:r>
                      <a:endParaRPr lang="sl-SI" dirty="0"/>
                    </a:p>
                  </a:txBody>
                  <a:tcPr/>
                </a:tc>
                <a:tc>
                  <a:txBody>
                    <a:bodyPr/>
                    <a:lstStyle/>
                    <a:p>
                      <a:r>
                        <a:rPr lang="sl-SI" dirty="0" smtClean="0"/>
                        <a:t>26. 4. 2022</a:t>
                      </a:r>
                      <a:r>
                        <a:rPr lang="sl-SI" baseline="0" dirty="0" smtClean="0"/>
                        <a:t> do 16.00 ure</a:t>
                      </a:r>
                      <a:endParaRPr lang="sl-SI" dirty="0"/>
                    </a:p>
                  </a:txBody>
                  <a:tcPr/>
                </a:tc>
                <a:extLst>
                  <a:ext uri="{0D108BD9-81ED-4DB2-BD59-A6C34878D82A}">
                    <a16:rowId xmlns:a16="http://schemas.microsoft.com/office/drawing/2014/main" val="2585683154"/>
                  </a:ext>
                </a:extLst>
              </a:tr>
              <a:tr h="497191">
                <a:tc>
                  <a:txBody>
                    <a:bodyPr/>
                    <a:lstStyle/>
                    <a:p>
                      <a:r>
                        <a:rPr lang="sl-SI" dirty="0" smtClean="0"/>
                        <a:t>Obveščanje šol o omejitvah in spremembah obsega razpisanih mest v SŠ</a:t>
                      </a:r>
                      <a:endParaRPr lang="sl-SI" dirty="0"/>
                    </a:p>
                  </a:txBody>
                  <a:tcPr/>
                </a:tc>
                <a:tc>
                  <a:txBody>
                    <a:bodyPr/>
                    <a:lstStyle/>
                    <a:p>
                      <a:r>
                        <a:rPr lang="sl-SI" dirty="0" smtClean="0"/>
                        <a:t>24. 5. 2022</a:t>
                      </a:r>
                      <a:endParaRPr lang="sl-SI" dirty="0"/>
                    </a:p>
                  </a:txBody>
                  <a:tcPr/>
                </a:tc>
                <a:extLst>
                  <a:ext uri="{0D108BD9-81ED-4DB2-BD59-A6C34878D82A}">
                    <a16:rowId xmlns:a16="http://schemas.microsoft.com/office/drawing/2014/main" val="3410367160"/>
                  </a:ext>
                </a:extLst>
              </a:tr>
            </a:tbl>
          </a:graphicData>
        </a:graphic>
      </p:graphicFrame>
    </p:spTree>
    <p:extLst>
      <p:ext uri="{BB962C8B-B14F-4D97-AF65-F5344CB8AC3E}">
        <p14:creationId xmlns:p14="http://schemas.microsoft.com/office/powerpoint/2010/main" val="3645496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značba mesta vsebine 3"/>
          <p:cNvGraphicFramePr>
            <a:graphicFrameLocks noGrp="1"/>
          </p:cNvGraphicFramePr>
          <p:nvPr>
            <p:ph idx="1"/>
            <p:extLst>
              <p:ext uri="{D42A27DB-BD31-4B8C-83A1-F6EECF244321}">
                <p14:modId xmlns:p14="http://schemas.microsoft.com/office/powerpoint/2010/main" val="3692190245"/>
              </p:ext>
            </p:extLst>
          </p:nvPr>
        </p:nvGraphicFramePr>
        <p:xfrm>
          <a:off x="755576" y="1556792"/>
          <a:ext cx="7408862" cy="4485640"/>
        </p:xfrm>
        <a:graphic>
          <a:graphicData uri="http://schemas.openxmlformats.org/drawingml/2006/table">
            <a:tbl>
              <a:tblPr firstRow="1" bandRow="1">
                <a:tableStyleId>{5C22544A-7EE6-4342-B048-85BDC9FD1C3A}</a:tableStyleId>
              </a:tblPr>
              <a:tblGrid>
                <a:gridCol w="4204518">
                  <a:extLst>
                    <a:ext uri="{9D8B030D-6E8A-4147-A177-3AD203B41FA5}">
                      <a16:colId xmlns:a16="http://schemas.microsoft.com/office/drawing/2014/main" val="4181412392"/>
                    </a:ext>
                  </a:extLst>
                </a:gridCol>
                <a:gridCol w="3204344">
                  <a:extLst>
                    <a:ext uri="{9D8B030D-6E8A-4147-A177-3AD203B41FA5}">
                      <a16:colId xmlns:a16="http://schemas.microsoft.com/office/drawing/2014/main" val="2910240361"/>
                    </a:ext>
                  </a:extLst>
                </a:gridCol>
              </a:tblGrid>
              <a:tr h="370840">
                <a:tc>
                  <a:txBody>
                    <a:bodyPr/>
                    <a:lstStyle/>
                    <a:p>
                      <a:r>
                        <a:rPr lang="sl-SI" dirty="0" smtClean="0"/>
                        <a:t>AKTIVNOST</a:t>
                      </a:r>
                      <a:endParaRPr lang="sl-SI" dirty="0"/>
                    </a:p>
                  </a:txBody>
                  <a:tcPr/>
                </a:tc>
                <a:tc>
                  <a:txBody>
                    <a:bodyPr/>
                    <a:lstStyle/>
                    <a:p>
                      <a:r>
                        <a:rPr lang="sl-SI" dirty="0" smtClean="0"/>
                        <a:t>DATUM</a:t>
                      </a:r>
                      <a:endParaRPr lang="sl-SI" dirty="0"/>
                    </a:p>
                  </a:txBody>
                  <a:tcPr/>
                </a:tc>
                <a:extLst>
                  <a:ext uri="{0D108BD9-81ED-4DB2-BD59-A6C34878D82A}">
                    <a16:rowId xmlns:a16="http://schemas.microsoft.com/office/drawing/2014/main" val="4254723758"/>
                  </a:ext>
                </a:extLst>
              </a:tr>
              <a:tr h="370840">
                <a:tc>
                  <a:txBody>
                    <a:bodyPr/>
                    <a:lstStyle/>
                    <a:p>
                      <a:r>
                        <a:rPr lang="sl-SI" dirty="0" smtClean="0"/>
                        <a:t>Obveščanje kandidatov o omejitvah vpisov</a:t>
                      </a:r>
                      <a:endParaRPr lang="sl-SI" dirty="0"/>
                    </a:p>
                  </a:txBody>
                  <a:tcPr/>
                </a:tc>
                <a:tc>
                  <a:txBody>
                    <a:bodyPr/>
                    <a:lstStyle/>
                    <a:p>
                      <a:r>
                        <a:rPr lang="sl-SI" dirty="0" smtClean="0"/>
                        <a:t>27. 5. 2022</a:t>
                      </a:r>
                      <a:endParaRPr lang="sl-SI" dirty="0"/>
                    </a:p>
                  </a:txBody>
                  <a:tcPr/>
                </a:tc>
                <a:extLst>
                  <a:ext uri="{0D108BD9-81ED-4DB2-BD59-A6C34878D82A}">
                    <a16:rowId xmlns:a16="http://schemas.microsoft.com/office/drawing/2014/main" val="4056186406"/>
                  </a:ext>
                </a:extLst>
              </a:tr>
              <a:tr h="370840">
                <a:tc>
                  <a:txBody>
                    <a:bodyPr/>
                    <a:lstStyle/>
                    <a:p>
                      <a:r>
                        <a:rPr lang="sl-SI" dirty="0" smtClean="0"/>
                        <a:t>VPIS oz. izvedba</a:t>
                      </a:r>
                      <a:r>
                        <a:rPr lang="sl-SI" baseline="0" dirty="0" smtClean="0"/>
                        <a:t> 1. kroga izbirnega postopka</a:t>
                      </a:r>
                      <a:endParaRPr lang="sl-SI" dirty="0"/>
                    </a:p>
                  </a:txBody>
                  <a:tcPr/>
                </a:tc>
                <a:tc>
                  <a:txBody>
                    <a:bodyPr/>
                    <a:lstStyle/>
                    <a:p>
                      <a:r>
                        <a:rPr lang="sl-SI" dirty="0" smtClean="0"/>
                        <a:t>Med 16. in 21. 6.</a:t>
                      </a:r>
                      <a:r>
                        <a:rPr lang="sl-SI" baseline="0" dirty="0" smtClean="0"/>
                        <a:t> 2022</a:t>
                      </a:r>
                      <a:endParaRPr lang="sl-SI" dirty="0"/>
                    </a:p>
                  </a:txBody>
                  <a:tcPr/>
                </a:tc>
                <a:extLst>
                  <a:ext uri="{0D108BD9-81ED-4DB2-BD59-A6C34878D82A}">
                    <a16:rowId xmlns:a16="http://schemas.microsoft.com/office/drawing/2014/main" val="46254689"/>
                  </a:ext>
                </a:extLst>
              </a:tr>
              <a:tr h="370840">
                <a:tc>
                  <a:txBody>
                    <a:bodyPr/>
                    <a:lstStyle/>
                    <a:p>
                      <a:r>
                        <a:rPr lang="sl-SI" dirty="0" smtClean="0"/>
                        <a:t>Objava rezultatov 1. kroga izbirnega postopka</a:t>
                      </a:r>
                      <a:endParaRPr lang="sl-SI" dirty="0"/>
                    </a:p>
                  </a:txBody>
                  <a:tcPr/>
                </a:tc>
                <a:tc>
                  <a:txBody>
                    <a:bodyPr/>
                    <a:lstStyle/>
                    <a:p>
                      <a:r>
                        <a:rPr lang="sl-SI" dirty="0" smtClean="0"/>
                        <a:t>Do 21. 6. 2022 do 15.00 ure</a:t>
                      </a:r>
                      <a:endParaRPr lang="sl-SI" dirty="0"/>
                    </a:p>
                  </a:txBody>
                  <a:tcPr/>
                </a:tc>
                <a:extLst>
                  <a:ext uri="{0D108BD9-81ED-4DB2-BD59-A6C34878D82A}">
                    <a16:rowId xmlns:a16="http://schemas.microsoft.com/office/drawing/2014/main" val="2780050079"/>
                  </a:ext>
                </a:extLst>
              </a:tr>
              <a:tr h="370840">
                <a:tc>
                  <a:txBody>
                    <a:bodyPr/>
                    <a:lstStyle/>
                    <a:p>
                      <a:r>
                        <a:rPr lang="sl-SI" dirty="0" smtClean="0"/>
                        <a:t>Prijava neizbranih v 1. krogu izbirnega postopka za 2. krog izbirnega postopka</a:t>
                      </a:r>
                      <a:endParaRPr lang="sl-SI" dirty="0"/>
                    </a:p>
                  </a:txBody>
                  <a:tcPr/>
                </a:tc>
                <a:tc>
                  <a:txBody>
                    <a:bodyPr/>
                    <a:lstStyle/>
                    <a:p>
                      <a:r>
                        <a:rPr lang="sl-SI" dirty="0" smtClean="0"/>
                        <a:t>Do 24. 6. 2022</a:t>
                      </a:r>
                      <a:r>
                        <a:rPr lang="sl-SI" baseline="0" dirty="0" smtClean="0"/>
                        <a:t> do 15.00 ure</a:t>
                      </a:r>
                      <a:endParaRPr lang="sl-SI" dirty="0"/>
                    </a:p>
                  </a:txBody>
                  <a:tcPr/>
                </a:tc>
                <a:extLst>
                  <a:ext uri="{0D108BD9-81ED-4DB2-BD59-A6C34878D82A}">
                    <a16:rowId xmlns:a16="http://schemas.microsoft.com/office/drawing/2014/main" val="3311742101"/>
                  </a:ext>
                </a:extLst>
              </a:tr>
              <a:tr h="370840">
                <a:tc>
                  <a:txBody>
                    <a:bodyPr/>
                    <a:lstStyle/>
                    <a:p>
                      <a:r>
                        <a:rPr lang="sl-SI" dirty="0" smtClean="0"/>
                        <a:t>Objava rezultatov 2. kroga izbirnega postopka</a:t>
                      </a:r>
                    </a:p>
                    <a:p>
                      <a:r>
                        <a:rPr lang="sl-SI" dirty="0" smtClean="0"/>
                        <a:t>Vpis izbranih kandidatov 2. kroga</a:t>
                      </a:r>
                      <a:endParaRPr lang="sl-SI" dirty="0"/>
                    </a:p>
                  </a:txBody>
                  <a:tcPr/>
                </a:tc>
                <a:tc>
                  <a:txBody>
                    <a:bodyPr/>
                    <a:lstStyle/>
                    <a:p>
                      <a:r>
                        <a:rPr lang="sl-SI" dirty="0" smtClean="0"/>
                        <a:t>Do 30. 6.2022 do 15.00 ure</a:t>
                      </a:r>
                    </a:p>
                    <a:p>
                      <a:endParaRPr lang="sl-SI" dirty="0" smtClean="0"/>
                    </a:p>
                    <a:p>
                      <a:r>
                        <a:rPr lang="sl-SI" dirty="0" smtClean="0"/>
                        <a:t>Do 1. 7 2022</a:t>
                      </a:r>
                      <a:r>
                        <a:rPr lang="sl-SI" baseline="0" dirty="0" smtClean="0"/>
                        <a:t> do 14 ure</a:t>
                      </a:r>
                      <a:endParaRPr lang="sl-SI" dirty="0"/>
                    </a:p>
                  </a:txBody>
                  <a:tcPr/>
                </a:tc>
                <a:extLst>
                  <a:ext uri="{0D108BD9-81ED-4DB2-BD59-A6C34878D82A}">
                    <a16:rowId xmlns:a16="http://schemas.microsoft.com/office/drawing/2014/main" val="3293048151"/>
                  </a:ext>
                </a:extLst>
              </a:tr>
              <a:tr h="370840">
                <a:tc>
                  <a:txBody>
                    <a:bodyPr/>
                    <a:lstStyle/>
                    <a:p>
                      <a:r>
                        <a:rPr lang="sl-SI" dirty="0" smtClean="0"/>
                        <a:t>Vpis na srednjih šolah,</a:t>
                      </a:r>
                      <a:r>
                        <a:rPr lang="sl-SI" baseline="0" dirty="0" smtClean="0"/>
                        <a:t> ki imajo še prosta mesta</a:t>
                      </a:r>
                      <a:endParaRPr lang="sl-SI" dirty="0"/>
                    </a:p>
                  </a:txBody>
                  <a:tcPr/>
                </a:tc>
                <a:tc>
                  <a:txBody>
                    <a:bodyPr/>
                    <a:lstStyle/>
                    <a:p>
                      <a:r>
                        <a:rPr lang="sl-SI" dirty="0" smtClean="0"/>
                        <a:t>Do 31. 8. 2022</a:t>
                      </a:r>
                      <a:endParaRPr lang="sl-SI" dirty="0"/>
                    </a:p>
                  </a:txBody>
                  <a:tcPr/>
                </a:tc>
                <a:extLst>
                  <a:ext uri="{0D108BD9-81ED-4DB2-BD59-A6C34878D82A}">
                    <a16:rowId xmlns:a16="http://schemas.microsoft.com/office/drawing/2014/main" val="3932877106"/>
                  </a:ext>
                </a:extLst>
              </a:tr>
            </a:tbl>
          </a:graphicData>
        </a:graphic>
      </p:graphicFrame>
    </p:spTree>
    <p:extLst>
      <p:ext uri="{BB962C8B-B14F-4D97-AF65-F5344CB8AC3E}">
        <p14:creationId xmlns:p14="http://schemas.microsoft.com/office/powerpoint/2010/main" val="1927900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vsebine 1"/>
          <p:cNvSpPr>
            <a:spLocks noGrp="1"/>
          </p:cNvSpPr>
          <p:nvPr>
            <p:ph idx="1"/>
          </p:nvPr>
        </p:nvSpPr>
        <p:spPr>
          <a:xfrm>
            <a:off x="871538" y="1916832"/>
            <a:ext cx="7408862" cy="4209331"/>
          </a:xfrm>
        </p:spPr>
        <p:txBody>
          <a:bodyPr/>
          <a:lstStyle/>
          <a:p>
            <a:r>
              <a:rPr lang="sl-SI" dirty="0" smtClean="0"/>
              <a:t>V njem najdete informacije o:</a:t>
            </a:r>
          </a:p>
          <a:p>
            <a:pPr lvl="1">
              <a:buFont typeface="Wingdings" panose="05000000000000000000" pitchFamily="2" charset="2"/>
              <a:buChar char="§"/>
            </a:pPr>
            <a:r>
              <a:rPr lang="sl-SI" dirty="0"/>
              <a:t>v</a:t>
            </a:r>
            <a:r>
              <a:rPr lang="sl-SI" dirty="0" smtClean="0"/>
              <a:t>rstah programov,</a:t>
            </a:r>
          </a:p>
          <a:p>
            <a:pPr lvl="1">
              <a:buFont typeface="Wingdings" panose="05000000000000000000" pitchFamily="2" charset="2"/>
              <a:buChar char="§"/>
            </a:pPr>
            <a:r>
              <a:rPr lang="sl-SI" dirty="0" smtClean="0"/>
              <a:t>splošnih ter posebnih pogojih za vpis,</a:t>
            </a:r>
          </a:p>
          <a:p>
            <a:pPr lvl="1">
              <a:buFont typeface="Wingdings" panose="05000000000000000000" pitchFamily="2" charset="2"/>
              <a:buChar char="§"/>
            </a:pPr>
            <a:r>
              <a:rPr lang="sl-SI" dirty="0" smtClean="0"/>
              <a:t>izvajanju nekaterih programov v vajeniški obliki,</a:t>
            </a:r>
          </a:p>
          <a:p>
            <a:pPr lvl="1">
              <a:buFont typeface="Wingdings" panose="05000000000000000000" pitchFamily="2" charset="2"/>
              <a:buChar char="§"/>
            </a:pPr>
            <a:r>
              <a:rPr lang="sl-SI" dirty="0" smtClean="0"/>
              <a:t>opravljanju preizkusov nadarjenosti oz. spretnosti in posredovanje dokazil o športnih dosežkih,</a:t>
            </a:r>
          </a:p>
          <a:p>
            <a:pPr lvl="1">
              <a:buFont typeface="Wingdings" panose="05000000000000000000" pitchFamily="2" charset="2"/>
              <a:buChar char="§"/>
            </a:pPr>
            <a:r>
              <a:rPr lang="sl-SI" dirty="0"/>
              <a:t>r</a:t>
            </a:r>
            <a:r>
              <a:rPr lang="sl-SI" dirty="0" smtClean="0"/>
              <a:t>okih za oddajo dokazil o športnih dosežkih kot posebnem vpisnem pogoju ,</a:t>
            </a:r>
          </a:p>
          <a:p>
            <a:pPr lvl="1">
              <a:buFont typeface="Wingdings" panose="05000000000000000000" pitchFamily="2" charset="2"/>
              <a:buChar char="§"/>
            </a:pPr>
            <a:r>
              <a:rPr lang="sl-SI" dirty="0"/>
              <a:t>p</a:t>
            </a:r>
            <a:r>
              <a:rPr lang="sl-SI" dirty="0" smtClean="0"/>
              <a:t>rijavi za vpis in rokih,</a:t>
            </a:r>
          </a:p>
          <a:p>
            <a:pPr lvl="1">
              <a:buFont typeface="Wingdings" panose="05000000000000000000" pitchFamily="2" charset="2"/>
              <a:buChar char="§"/>
            </a:pPr>
            <a:r>
              <a:rPr lang="sl-SI" dirty="0" smtClean="0"/>
              <a:t> vpisu </a:t>
            </a:r>
            <a:r>
              <a:rPr lang="sl-SI" sz="2000" dirty="0" smtClean="0"/>
              <a:t>(merila za izbiro v primeru omejitve vpisa, izbirni postope, roki).</a:t>
            </a:r>
            <a:endParaRPr lang="sl-SI" sz="2000" dirty="0"/>
          </a:p>
        </p:txBody>
      </p:sp>
      <p:sp>
        <p:nvSpPr>
          <p:cNvPr id="3" name="Naslov 2"/>
          <p:cNvSpPr>
            <a:spLocks noGrp="1"/>
          </p:cNvSpPr>
          <p:nvPr>
            <p:ph type="title"/>
          </p:nvPr>
        </p:nvSpPr>
        <p:spPr/>
        <p:txBody>
          <a:bodyPr/>
          <a:lstStyle/>
          <a:p>
            <a:r>
              <a:rPr lang="sl-SI" sz="3200" dirty="0" smtClean="0"/>
              <a:t>RAZPIS ZA VPIS V SREDNJE ŠOLE IN DIJAŠKE DOMOVE</a:t>
            </a:r>
            <a:endParaRPr lang="sl-SI" sz="3200" dirty="0"/>
          </a:p>
        </p:txBody>
      </p:sp>
    </p:spTree>
    <p:extLst>
      <p:ext uri="{BB962C8B-B14F-4D97-AF65-F5344CB8AC3E}">
        <p14:creationId xmlns:p14="http://schemas.microsoft.com/office/powerpoint/2010/main" val="2645690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611560" y="2060848"/>
            <a:ext cx="7408862" cy="3672408"/>
          </a:xfrm>
        </p:spPr>
        <p:txBody>
          <a:bodyPr rtlCol="0">
            <a:noAutofit/>
          </a:bodyPr>
          <a:lstStyle/>
          <a:p>
            <a:pPr marL="0" indent="0" fontAlgn="auto">
              <a:spcAft>
                <a:spcPts val="0"/>
              </a:spcAft>
              <a:buNone/>
              <a:defRPr/>
            </a:pPr>
            <a:r>
              <a:rPr lang="sl-SI" altLang="sl-SI" dirty="0" smtClean="0"/>
              <a:t>Bodo potekali v:</a:t>
            </a:r>
            <a:endParaRPr lang="sl-SI" altLang="sl-SI" dirty="0" smtClean="0"/>
          </a:p>
          <a:p>
            <a:pPr marL="577533" lvl="1" indent="-274320" fontAlgn="auto">
              <a:spcAft>
                <a:spcPts val="0"/>
              </a:spcAft>
              <a:defRPr/>
            </a:pPr>
            <a:r>
              <a:rPr lang="sl-SI" sz="2400" b="1" dirty="0"/>
              <a:t>p</a:t>
            </a:r>
            <a:r>
              <a:rPr lang="sl-SI" sz="2400" b="1" dirty="0" smtClean="0"/>
              <a:t>etek,11</a:t>
            </a:r>
            <a:r>
              <a:rPr lang="sl-SI" sz="2400" b="1" dirty="0" smtClean="0"/>
              <a:t>. 2. 2022, ob 9. in ob 15. uri.</a:t>
            </a:r>
          </a:p>
          <a:p>
            <a:pPr marL="577533" lvl="1" indent="-274320" fontAlgn="auto">
              <a:spcAft>
                <a:spcPts val="0"/>
              </a:spcAft>
              <a:defRPr/>
            </a:pPr>
            <a:r>
              <a:rPr lang="sl-SI" sz="2400" b="1" dirty="0"/>
              <a:t>s</a:t>
            </a:r>
            <a:r>
              <a:rPr lang="sl-SI" sz="2400" b="1" dirty="0" smtClean="0"/>
              <a:t>obota</a:t>
            </a:r>
            <a:r>
              <a:rPr lang="sl-SI" sz="2400" b="1" dirty="0" smtClean="0"/>
              <a:t>, 12. 2. 2022, ob 9.00 uri</a:t>
            </a:r>
            <a:r>
              <a:rPr lang="sl-SI" sz="2400" b="1" dirty="0" smtClean="0"/>
              <a:t>.</a:t>
            </a:r>
          </a:p>
          <a:p>
            <a:pPr marL="303213" lvl="1" indent="0" fontAlgn="auto">
              <a:spcAft>
                <a:spcPts val="0"/>
              </a:spcAft>
              <a:buNone/>
              <a:defRPr/>
            </a:pPr>
            <a:endParaRPr lang="sl-SI" sz="2400" b="1" dirty="0" smtClean="0"/>
          </a:p>
          <a:p>
            <a:pPr fontAlgn="auto">
              <a:spcAft>
                <a:spcPts val="0"/>
              </a:spcAft>
              <a:buFont typeface="Wingdings" panose="05000000000000000000" pitchFamily="2" charset="2"/>
              <a:buChar char="Ø"/>
              <a:defRPr/>
            </a:pPr>
            <a:r>
              <a:rPr lang="sl-SI" sz="2000" dirty="0"/>
              <a:t>Za učence je petek pouka prost dan</a:t>
            </a:r>
            <a:r>
              <a:rPr lang="sl-SI" sz="2000" dirty="0" smtClean="0"/>
              <a:t>.</a:t>
            </a:r>
            <a:endParaRPr lang="sl-SI" sz="2000" dirty="0" smtClean="0"/>
          </a:p>
          <a:p>
            <a:pPr fontAlgn="auto">
              <a:spcAft>
                <a:spcPts val="0"/>
              </a:spcAft>
              <a:buFont typeface="Wingdings" panose="05000000000000000000" pitchFamily="2" charset="2"/>
              <a:buChar char="Ø"/>
              <a:defRPr/>
            </a:pPr>
            <a:r>
              <a:rPr lang="sl-SI" sz="2000" dirty="0"/>
              <a:t>Na informativnih dnevih boste dobili vse informacije o vpisu v </a:t>
            </a:r>
            <a:r>
              <a:rPr lang="sl-SI" sz="2000" dirty="0" smtClean="0"/>
              <a:t>srednjo </a:t>
            </a:r>
            <a:r>
              <a:rPr lang="sl-SI" sz="2000" dirty="0"/>
              <a:t>šolo in o posameznih programih</a:t>
            </a:r>
            <a:r>
              <a:rPr lang="sl-SI" sz="2000" dirty="0" smtClean="0"/>
              <a:t>.</a:t>
            </a:r>
            <a:endParaRPr lang="sl-SI" sz="2000" dirty="0"/>
          </a:p>
        </p:txBody>
      </p:sp>
      <p:sp>
        <p:nvSpPr>
          <p:cNvPr id="11267" name="Naslov 2"/>
          <p:cNvSpPr>
            <a:spLocks noGrp="1"/>
          </p:cNvSpPr>
          <p:nvPr>
            <p:ph type="title"/>
          </p:nvPr>
        </p:nvSpPr>
        <p:spPr/>
        <p:txBody>
          <a:bodyPr/>
          <a:lstStyle/>
          <a:p>
            <a:r>
              <a:rPr lang="sl-SI" altLang="sl-SI" sz="3200" dirty="0" smtClean="0"/>
              <a:t>INFORMATIVNI DNEVI</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lovita">
  <a:themeElements>
    <a:clrScheme name="Valovit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alovit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lovit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391</TotalTime>
  <Words>1172</Words>
  <Application>Microsoft Office PowerPoint</Application>
  <PresentationFormat>Diaprojekcija na zaslonu (4:3)</PresentationFormat>
  <Paragraphs>123</Paragraphs>
  <Slides>15</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15</vt:i4>
      </vt:variant>
    </vt:vector>
  </HeadingPairs>
  <TitlesOfParts>
    <vt:vector size="20" baseType="lpstr">
      <vt:lpstr>Arial</vt:lpstr>
      <vt:lpstr>Candara</vt:lpstr>
      <vt:lpstr>Symbol</vt:lpstr>
      <vt:lpstr>Wingdings</vt:lpstr>
      <vt:lpstr>Valovita</vt:lpstr>
      <vt:lpstr>VPIS V SREDNJE ŠOLE</vt:lpstr>
      <vt:lpstr>GLAVNI DEJAVNIKI POKLICNEGA IZBORA</vt:lpstr>
      <vt:lpstr>PowerPointova predstavitev</vt:lpstr>
      <vt:lpstr>ZBIRANJE INFORMACIJ</vt:lpstr>
      <vt:lpstr>ROKOVNIK ZA VPIS V SREDNJE ŠOLE</vt:lpstr>
      <vt:lpstr>PowerPointova predstavitev</vt:lpstr>
      <vt:lpstr>PowerPointova predstavitev</vt:lpstr>
      <vt:lpstr>RAZPIS ZA VPIS V SREDNJE ŠOLE IN DIJAŠKE DOMOVE</vt:lpstr>
      <vt:lpstr>INFORMATIVNI DNEVI</vt:lpstr>
      <vt:lpstr>PowerPointova predstavitev</vt:lpstr>
      <vt:lpstr>PRIJAVA ZA VPIS IN ROKI</vt:lpstr>
      <vt:lpstr>MERILA ZA IZBIRO V PRIMERU OMEJITVE VPISA</vt:lpstr>
      <vt:lpstr>IZBIRNI POSTOPEK IN ROKI</vt:lpstr>
      <vt:lpstr>PowerPointova predstavitev</vt:lpstr>
      <vt:lpstr>POMEMBNE INFORMACIJE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IZBIRA POKLICA</dc:title>
  <dc:creator>Doma</dc:creator>
  <cp:lastModifiedBy>VesnaT</cp:lastModifiedBy>
  <cp:revision>42</cp:revision>
  <dcterms:created xsi:type="dcterms:W3CDTF">2011-10-26T16:36:23Z</dcterms:created>
  <dcterms:modified xsi:type="dcterms:W3CDTF">2022-01-24T12:36:11Z</dcterms:modified>
</cp:coreProperties>
</file>